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86" r:id="rId2"/>
  </p:sldMasterIdLst>
  <p:notesMasterIdLst>
    <p:notesMasterId r:id="rId14"/>
  </p:notesMasterIdLst>
  <p:handoutMasterIdLst>
    <p:handoutMasterId r:id="rId15"/>
  </p:handoutMasterIdLst>
  <p:sldIdLst>
    <p:sldId id="422" r:id="rId3"/>
    <p:sldId id="418" r:id="rId4"/>
    <p:sldId id="419" r:id="rId5"/>
    <p:sldId id="420" r:id="rId6"/>
    <p:sldId id="421" r:id="rId7"/>
    <p:sldId id="424" r:id="rId8"/>
    <p:sldId id="428" r:id="rId9"/>
    <p:sldId id="426" r:id="rId10"/>
    <p:sldId id="429" r:id="rId11"/>
    <p:sldId id="427" r:id="rId12"/>
    <p:sldId id="423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B7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2C7B77-896F-4A82-AB3C-CBAEC9F98E2E}" v="6" dt="2023-02-07T09:20:16.8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7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Kalma" userId="9ef0d98050134a70" providerId="LiveId" clId="{8A2C7B77-896F-4A82-AB3C-CBAEC9F98E2E}"/>
    <pc:docChg chg="custSel modSld modMainMaster">
      <pc:chgData name="Anna Kalma" userId="9ef0d98050134a70" providerId="LiveId" clId="{8A2C7B77-896F-4A82-AB3C-CBAEC9F98E2E}" dt="2023-02-07T09:20:47.657" v="13" actId="478"/>
      <pc:docMkLst>
        <pc:docMk/>
      </pc:docMkLst>
      <pc:sldChg chg="modSp">
        <pc:chgData name="Anna Kalma" userId="9ef0d98050134a70" providerId="LiveId" clId="{8A2C7B77-896F-4A82-AB3C-CBAEC9F98E2E}" dt="2023-02-07T09:19:15.509" v="0"/>
        <pc:sldMkLst>
          <pc:docMk/>
          <pc:sldMk cId="1651461181" sldId="422"/>
        </pc:sldMkLst>
        <pc:spChg chg="mod">
          <ac:chgData name="Anna Kalma" userId="9ef0d98050134a70" providerId="LiveId" clId="{8A2C7B77-896F-4A82-AB3C-CBAEC9F98E2E}" dt="2023-02-07T09:19:15.509" v="0"/>
          <ac:spMkLst>
            <pc:docMk/>
            <pc:sldMk cId="1651461181" sldId="422"/>
            <ac:spMk id="9" creationId="{00000000-0000-0000-0000-000000000000}"/>
          </ac:spMkLst>
        </pc:spChg>
      </pc:sldChg>
      <pc:sldChg chg="delSp modSp mod">
        <pc:chgData name="Anna Kalma" userId="9ef0d98050134a70" providerId="LiveId" clId="{8A2C7B77-896F-4A82-AB3C-CBAEC9F98E2E}" dt="2023-02-07T09:20:47.657" v="13" actId="478"/>
        <pc:sldMkLst>
          <pc:docMk/>
          <pc:sldMk cId="0" sldId="423"/>
        </pc:sldMkLst>
        <pc:picChg chg="del mod">
          <ac:chgData name="Anna Kalma" userId="9ef0d98050134a70" providerId="LiveId" clId="{8A2C7B77-896F-4A82-AB3C-CBAEC9F98E2E}" dt="2023-02-07T09:20:47.657" v="13" actId="478"/>
          <ac:picMkLst>
            <pc:docMk/>
            <pc:sldMk cId="0" sldId="423"/>
            <ac:picMk id="6" creationId="{00000000-0000-0000-0000-000000000000}"/>
          </ac:picMkLst>
        </pc:picChg>
      </pc:sldChg>
      <pc:sldMasterChg chg="modSldLayout">
        <pc:chgData name="Anna Kalma" userId="9ef0d98050134a70" providerId="LiveId" clId="{8A2C7B77-896F-4A82-AB3C-CBAEC9F98E2E}" dt="2023-02-07T09:20:16.891" v="11" actId="207"/>
        <pc:sldMasterMkLst>
          <pc:docMk/>
          <pc:sldMasterMk cId="3502755427" sldId="2147483686"/>
        </pc:sldMasterMkLst>
        <pc:sldLayoutChg chg="addSp delSp modSp mod">
          <pc:chgData name="Anna Kalma" userId="9ef0d98050134a70" providerId="LiveId" clId="{8A2C7B77-896F-4A82-AB3C-CBAEC9F98E2E}" dt="2023-02-07T09:19:27.010" v="4" actId="478"/>
          <pc:sldLayoutMkLst>
            <pc:docMk/>
            <pc:sldMasterMk cId="3502755427" sldId="2147483686"/>
            <pc:sldLayoutMk cId="1111444405" sldId="2147483687"/>
          </pc:sldLayoutMkLst>
          <pc:spChg chg="add">
            <ac:chgData name="Anna Kalma" userId="9ef0d98050134a70" providerId="LiveId" clId="{8A2C7B77-896F-4A82-AB3C-CBAEC9F98E2E}" dt="2023-02-07T09:19:15.509" v="0"/>
            <ac:spMkLst>
              <pc:docMk/>
              <pc:sldMasterMk cId="3502755427" sldId="2147483686"/>
              <pc:sldLayoutMk cId="1111444405" sldId="2147483687"/>
              <ac:spMk id="8" creationId="{67C34E6E-1997-44C8-9000-B7046C83E9A5}"/>
            </ac:spMkLst>
          </pc:spChg>
          <pc:picChg chg="add del">
            <ac:chgData name="Anna Kalma" userId="9ef0d98050134a70" providerId="LiveId" clId="{8A2C7B77-896F-4A82-AB3C-CBAEC9F98E2E}" dt="2023-02-07T09:19:18.218" v="1" actId="478"/>
            <ac:picMkLst>
              <pc:docMk/>
              <pc:sldMasterMk cId="3502755427" sldId="2147483686"/>
              <pc:sldLayoutMk cId="1111444405" sldId="2147483687"/>
              <ac:picMk id="5" creationId="{8A50DA79-F086-A0E1-792D-0A67403B755C}"/>
            </ac:picMkLst>
          </pc:picChg>
          <pc:picChg chg="add del">
            <ac:chgData name="Anna Kalma" userId="9ef0d98050134a70" providerId="LiveId" clId="{8A2C7B77-896F-4A82-AB3C-CBAEC9F98E2E}" dt="2023-02-07T09:19:27.010" v="4" actId="478"/>
            <ac:picMkLst>
              <pc:docMk/>
              <pc:sldMasterMk cId="3502755427" sldId="2147483686"/>
              <pc:sldLayoutMk cId="1111444405" sldId="2147483687"/>
              <ac:picMk id="7" creationId="{B5D75D3E-48D5-A9AD-0D70-CA5CBCB4A847}"/>
            </ac:picMkLst>
          </pc:picChg>
          <pc:picChg chg="add del mod">
            <ac:chgData name="Anna Kalma" userId="9ef0d98050134a70" providerId="LiveId" clId="{8A2C7B77-896F-4A82-AB3C-CBAEC9F98E2E}" dt="2023-02-07T09:19:22.425" v="3" actId="478"/>
            <ac:picMkLst>
              <pc:docMk/>
              <pc:sldMasterMk cId="3502755427" sldId="2147483686"/>
              <pc:sldLayoutMk cId="1111444405" sldId="2147483687"/>
              <ac:picMk id="9" creationId="{65C1A2CC-E492-826D-D437-E528FE6B5733}"/>
            </ac:picMkLst>
          </pc:picChg>
        </pc:sldLayoutChg>
        <pc:sldLayoutChg chg="addSp modSp mod setBg">
          <pc:chgData name="Anna Kalma" userId="9ef0d98050134a70" providerId="LiveId" clId="{8A2C7B77-896F-4A82-AB3C-CBAEC9F98E2E}" dt="2023-02-07T09:20:16.891" v="11" actId="207"/>
          <pc:sldLayoutMkLst>
            <pc:docMk/>
            <pc:sldMasterMk cId="3502755427" sldId="2147483686"/>
            <pc:sldLayoutMk cId="169766551" sldId="2147483689"/>
          </pc:sldLayoutMkLst>
          <pc:spChg chg="mod">
            <ac:chgData name="Anna Kalma" userId="9ef0d98050134a70" providerId="LiveId" clId="{8A2C7B77-896F-4A82-AB3C-CBAEC9F98E2E}" dt="2023-02-07T09:20:16.891" v="11" actId="207"/>
            <ac:spMkLst>
              <pc:docMk/>
              <pc:sldMasterMk cId="3502755427" sldId="2147483686"/>
              <pc:sldLayoutMk cId="169766551" sldId="2147483689"/>
              <ac:spMk id="2" creationId="{00000000-0000-0000-0000-000000000000}"/>
            </ac:spMkLst>
          </pc:spChg>
          <pc:picChg chg="add mod">
            <ac:chgData name="Anna Kalma" userId="9ef0d98050134a70" providerId="LiveId" clId="{8A2C7B77-896F-4A82-AB3C-CBAEC9F98E2E}" dt="2023-02-07T09:20:03.237" v="10" actId="1076"/>
            <ac:picMkLst>
              <pc:docMk/>
              <pc:sldMasterMk cId="3502755427" sldId="2147483686"/>
              <pc:sldLayoutMk cId="169766551" sldId="2147483689"/>
              <ac:picMk id="4" creationId="{C2326033-C47E-C1EC-A215-CC2E2ECEED0F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93690369-EA61-4D28-ABAA-339CB8F82449}" type="datetimeFigureOut">
              <a:rPr lang="en-NZ" smtClean="0"/>
              <a:pPr/>
              <a:t>7/02/2023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17E71328-DAE2-47C5-957A-12A4CF7223B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23967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854AD07A-8AE9-4621-8908-CC63674184FC}" type="datetimeFigureOut">
              <a:rPr lang="en-NZ" smtClean="0"/>
              <a:pPr/>
              <a:t>7/02/2023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62" tIns="47781" rIns="95562" bIns="4778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E141E241-F53C-41FE-9ADC-BC7D7146BCD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8433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75889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379218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37921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379218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37921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10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379218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81925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52381">
              <a:schemeClr val="bg1">
                <a:alpha val="37000"/>
              </a:schemeClr>
            </a:gs>
            <a:gs pos="66667">
              <a:schemeClr val="accent6">
                <a:lumMod val="20000"/>
                <a:lumOff val="80000"/>
                <a:alpha val="2000"/>
              </a:schemeClr>
            </a:gs>
            <a:gs pos="85000">
              <a:schemeClr val="accent6">
                <a:lumMod val="40000"/>
                <a:lumOff val="60000"/>
                <a:alpha val="64000"/>
              </a:schemeClr>
            </a:gs>
            <a:gs pos="94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129"/>
          <a:stretch/>
        </p:blipFill>
        <p:spPr>
          <a:xfrm>
            <a:off x="0" y="6237970"/>
            <a:ext cx="9144000" cy="60188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593" y="238590"/>
            <a:ext cx="1908815" cy="618660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09211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7B7E0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259145"/>
            <a:ext cx="9162703" cy="601885"/>
            <a:chOff x="0" y="6262255"/>
            <a:chExt cx="12216937" cy="601885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326033-C47E-C1EC-A215-CC2E2ECEED0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1" y="6259145"/>
            <a:ext cx="9144001" cy="6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66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52381">
              <a:schemeClr val="bg1">
                <a:alpha val="37000"/>
              </a:schemeClr>
            </a:gs>
            <a:gs pos="66667">
              <a:schemeClr val="accent6">
                <a:lumMod val="20000"/>
                <a:lumOff val="80000"/>
                <a:alpha val="2000"/>
              </a:schemeClr>
            </a:gs>
            <a:gs pos="85000">
              <a:schemeClr val="accent6">
                <a:lumMod val="40000"/>
                <a:lumOff val="60000"/>
                <a:alpha val="64000"/>
              </a:schemeClr>
            </a:gs>
            <a:gs pos="94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259145"/>
            <a:ext cx="9162703" cy="601885"/>
            <a:chOff x="0" y="6262255"/>
            <a:chExt cx="12216937" cy="601885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62948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 algn="ctr">
              <a:defRPr sz="45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04877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3314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81413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7970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6" name="Picture 5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379099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56B2DB"/>
                </a:solidFill>
                <a:latin typeface="Big Shoulders Display Bold"/>
                <a:cs typeface="Big Shoulders Display Bol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 descr="NZ BRIDGE_logo1_tagline_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400" y="304799"/>
            <a:ext cx="1854708" cy="1324543"/>
          </a:xfrm>
          <a:prstGeom prst="rect">
            <a:avLst/>
          </a:prstGeom>
        </p:spPr>
      </p:pic>
      <p:pic>
        <p:nvPicPr>
          <p:cNvPr id="6" name="Picture 5" descr="Untitled-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7C34E6E-1997-44C8-9000-B7046C83E9A5}"/>
              </a:ext>
            </a:extLst>
          </p:cNvPr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111444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660400"/>
            <a:ext cx="6477000" cy="1320799"/>
          </a:xfrm>
          <a:prstGeom prst="rect">
            <a:avLst/>
          </a:prstGeom>
        </p:spPr>
        <p:txBody>
          <a:bodyPr vert="horz"/>
          <a:lstStyle>
            <a:lvl1pPr algn="l">
              <a:defRPr sz="3500">
                <a:solidFill>
                  <a:srgbClr val="56B2DB"/>
                </a:solidFill>
                <a:latin typeface="Big Shoulders Display Bold"/>
                <a:cs typeface="Big Shoulders Display Bol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981200"/>
            <a:ext cx="8636508" cy="4272388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 descr="NZ BRIDGE_logo1_tagline_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400" y="304799"/>
            <a:ext cx="1854708" cy="1324543"/>
          </a:xfrm>
          <a:prstGeom prst="rect">
            <a:avLst/>
          </a:prstGeom>
        </p:spPr>
      </p:pic>
      <p:pic>
        <p:nvPicPr>
          <p:cNvPr id="6" name="Picture 5" descr="Untitled-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6702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52381">
              <a:schemeClr val="bg1"/>
            </a:gs>
            <a:gs pos="66667">
              <a:schemeClr val="accent6">
                <a:lumMod val="20000"/>
                <a:lumOff val="80000"/>
                <a:alpha val="43000"/>
              </a:schemeClr>
            </a:gs>
            <a:gs pos="81000">
              <a:schemeClr val="accent6">
                <a:lumMod val="40000"/>
                <a:lumOff val="60000"/>
                <a:alpha val="76000"/>
              </a:schemeClr>
            </a:gs>
            <a:gs pos="93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8522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2755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7544" y="1268760"/>
            <a:ext cx="8229600" cy="2088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BEGINNERS’ LESSONS</a:t>
            </a:r>
            <a:br>
              <a:rPr kumimoji="0" lang="en-NZ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NZ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Welcome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623048" y="3789040"/>
            <a:ext cx="6837384" cy="15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Teacher: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Your Name Here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Telephone:  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123 4567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</a:t>
            </a:r>
            <a:r>
              <a:rPr kumimoji="0" lang="en-NZ" sz="2800" b="0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email@address.co.nz</a:t>
            </a:r>
            <a:endParaRPr kumimoji="0" lang="en-NZ" sz="28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7" name="Picture 1" descr="TBC 2012 logo smaller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827584" y="3357779"/>
            <a:ext cx="1584176" cy="1901010"/>
          </a:xfrm>
          <a:prstGeom prst="rect">
            <a:avLst/>
          </a:prstGeom>
          <a:noFill/>
        </p:spPr>
      </p:pic>
      <p:sp>
        <p:nvSpPr>
          <p:cNvPr id="9" name="Footer Placeholder 12"/>
          <p:cNvSpPr>
            <a:spLocks noGrp="1"/>
          </p:cNvSpPr>
          <p:nvPr>
            <p:ph type="ftr" sz="quarter" idx="4294967295"/>
          </p:nvPr>
        </p:nvSpPr>
        <p:spPr>
          <a:xfrm>
            <a:off x="0" y="5949950"/>
            <a:ext cx="8642350" cy="287338"/>
          </a:xfrm>
          <a:prstGeom prst="rect">
            <a:avLst/>
          </a:prstGeom>
        </p:spPr>
        <p:txBody>
          <a:bodyPr/>
          <a:lstStyle/>
          <a:p>
            <a:r>
              <a:rPr lang="en-NZ" sz="1100" dirty="0">
                <a:latin typeface="+mj-lt"/>
              </a:rPr>
              <a:t>© Copyright Reserved New Zealand Bridge Inc. 2015                                                                                                                           Prepared by Amanda Smith</a:t>
            </a:r>
          </a:p>
        </p:txBody>
      </p:sp>
    </p:spTree>
    <p:extLst>
      <p:ext uri="{BB962C8B-B14F-4D97-AF65-F5344CB8AC3E}">
        <p14:creationId xmlns:p14="http://schemas.microsoft.com/office/powerpoint/2010/main" val="1651461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5157192"/>
            <a:ext cx="8208912" cy="584775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2A700F"/>
                </a:solidFill>
                <a:latin typeface="+mj-lt"/>
              </a:rPr>
              <a:t>How do we make all the tricks?</a:t>
            </a:r>
            <a:endParaRPr lang="en-NZ" sz="4000" b="1" dirty="0">
              <a:solidFill>
                <a:srgbClr val="2A700F"/>
              </a:solidFill>
              <a:latin typeface="+mj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-315416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Contract = 7</a:t>
            </a: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</a:t>
            </a: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  Lead</a:t>
            </a:r>
            <a:r>
              <a:rPr kumimoji="0" lang="en-NZ" sz="50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kumimoji="0" lang="en-NZ" sz="50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K</a:t>
            </a:r>
            <a:endParaRPr kumimoji="0" lang="en-NZ" sz="50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908720"/>
            <a:ext cx="8136904" cy="1508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2492895"/>
            <a:ext cx="8064896" cy="1502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611560" y="4221088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2400" dirty="0"/>
              <a:t>Then finish drawing trumps then you have all </a:t>
            </a:r>
            <a:r>
              <a:rPr lang="en-NZ" sz="2400"/>
              <a:t>the winners </a:t>
            </a:r>
            <a:r>
              <a:rPr lang="en-NZ" sz="2400">
                <a:sym typeface="Wingdings"/>
              </a:rPr>
              <a:t>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1224136"/>
          </a:xfrm>
        </p:spPr>
        <p:txBody>
          <a:bodyPr>
            <a:noAutofit/>
          </a:bodyPr>
          <a:lstStyle/>
          <a:p>
            <a:pPr algn="ctr"/>
            <a:r>
              <a:rPr lang="en-NZ" sz="7200" b="1" dirty="0"/>
              <a:t>BEGINNERS’ LESSONS</a:t>
            </a:r>
            <a:endParaRPr lang="en-NZ" sz="6600" b="1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63688" y="3933056"/>
            <a:ext cx="6837384" cy="15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Teacher: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Your Name Here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Telephone:  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123 4567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</a:t>
            </a:r>
            <a:r>
              <a:rPr kumimoji="0" lang="en-NZ" sz="2800" b="0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email@address.co.nz</a:t>
            </a:r>
            <a:endParaRPr kumimoji="0" lang="en-NZ" sz="28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7544" y="1988840"/>
            <a:ext cx="8229600" cy="1224136"/>
          </a:xfrm>
          <a:prstGeom prst="rect">
            <a:avLst/>
          </a:prstGeom>
        </p:spPr>
        <p:txBody>
          <a:bodyPr vert="horz" lIns="0" rIns="0" bIns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32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ea typeface="+mj-ea"/>
                <a:cs typeface="+mj-cs"/>
              </a:rPr>
              <a:t>Please contact me if you have any questions</a:t>
            </a:r>
            <a:endParaRPr kumimoji="0" lang="en-NZ" sz="54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8229600" cy="2520280"/>
          </a:xfrm>
        </p:spPr>
        <p:txBody>
          <a:bodyPr>
            <a:normAutofit/>
          </a:bodyPr>
          <a:lstStyle/>
          <a:p>
            <a:pPr algn="ctr"/>
            <a:r>
              <a:rPr lang="en-NZ" sz="4900" b="1" dirty="0"/>
              <a:t>PLAYING TIPS</a:t>
            </a:r>
            <a:br>
              <a:rPr lang="en-NZ" sz="4900" b="1" dirty="0"/>
            </a:br>
            <a:br>
              <a:rPr lang="en-NZ" sz="4400" b="1" dirty="0"/>
            </a:br>
            <a:r>
              <a:rPr lang="en-NZ" sz="4400" dirty="0" err="1"/>
              <a:t>Ruffing</a:t>
            </a:r>
            <a:r>
              <a:rPr lang="en-NZ" sz="4400" dirty="0"/>
              <a:t> in Dummy</a:t>
            </a:r>
            <a:endParaRPr lang="en-NZ" dirty="0"/>
          </a:p>
        </p:txBody>
      </p:sp>
      <p:pic>
        <p:nvPicPr>
          <p:cNvPr id="4100" name="Picture 4" descr="C:\Users\Amanda\AppData\Local\Microsoft\Windows\Temporary Internet Files\Content.IE5\DLMTVB4T\MC90023362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1412776"/>
            <a:ext cx="1300681" cy="32320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80696"/>
          </a:xfrm>
        </p:spPr>
        <p:txBody>
          <a:bodyPr>
            <a:normAutofit/>
          </a:bodyPr>
          <a:lstStyle/>
          <a:p>
            <a:r>
              <a:rPr lang="en-NZ" sz="4000" b="1" dirty="0"/>
              <a:t>Play of the Hand – Trump Contracts</a:t>
            </a:r>
            <a:endParaRPr lang="en-NZ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69336"/>
            <a:ext cx="8229600" cy="388843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en-NZ" sz="11200" dirty="0"/>
              <a:t>Draw trumps first</a:t>
            </a:r>
          </a:p>
          <a:p>
            <a:pPr>
              <a:lnSpc>
                <a:spcPct val="170000"/>
              </a:lnSpc>
            </a:pPr>
            <a:r>
              <a:rPr lang="en-NZ" sz="11200" dirty="0"/>
              <a:t>Remember to count how many trumps are left out</a:t>
            </a:r>
          </a:p>
          <a:p>
            <a:pPr>
              <a:lnSpc>
                <a:spcPct val="170000"/>
              </a:lnSpc>
            </a:pPr>
            <a:r>
              <a:rPr lang="en-NZ" sz="11200" dirty="0"/>
              <a:t>STOP drawing trumps when:</a:t>
            </a:r>
          </a:p>
          <a:p>
            <a:pPr lvl="1">
              <a:lnSpc>
                <a:spcPct val="170000"/>
              </a:lnSpc>
            </a:pPr>
            <a:r>
              <a:rPr lang="en-NZ" sz="11200" dirty="0"/>
              <a:t>Only the highest trump is left OR</a:t>
            </a:r>
          </a:p>
          <a:p>
            <a:pPr lvl="1">
              <a:lnSpc>
                <a:spcPct val="170000"/>
              </a:lnSpc>
            </a:pPr>
            <a:r>
              <a:rPr lang="en-NZ" sz="11200" dirty="0"/>
              <a:t>Your Opponents trumps have run out</a:t>
            </a:r>
            <a:endParaRPr lang="en-NZ" dirty="0"/>
          </a:p>
          <a:p>
            <a:pPr>
              <a:lnSpc>
                <a:spcPct val="200000"/>
              </a:lnSpc>
            </a:pPr>
            <a:endParaRPr lang="en-NZ" dirty="0"/>
          </a:p>
          <a:p>
            <a:endParaRPr lang="en-NZ" dirty="0"/>
          </a:p>
          <a:p>
            <a:pPr>
              <a:buNone/>
            </a:pPr>
            <a:endParaRPr lang="en-NZ" dirty="0"/>
          </a:p>
          <a:p>
            <a:endParaRPr lang="en-NZ" dirty="0"/>
          </a:p>
          <a:p>
            <a:endParaRPr lang="en-NZ" dirty="0"/>
          </a:p>
        </p:txBody>
      </p:sp>
      <p:pic>
        <p:nvPicPr>
          <p:cNvPr id="1026" name="Picture 2" descr="C:\Users\Amanda\AppData\Local\Microsoft\Windows\Temporary Internet Files\Content.IE5\J3X61OOY\MC90035564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2481504"/>
            <a:ext cx="1807769" cy="167243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95536" y="4857768"/>
            <a:ext cx="4968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3600" b="1" dirty="0">
                <a:solidFill>
                  <a:srgbClr val="FF0000"/>
                </a:solidFill>
              </a:rPr>
              <a:t>BUT …  There is an EXCEPTION</a:t>
            </a:r>
          </a:p>
        </p:txBody>
      </p:sp>
      <p:pic>
        <p:nvPicPr>
          <p:cNvPr id="5122" name="Picture 2" descr="C:\Users\Amanda\AppData\Local\Microsoft\Windows\Temporary Internet Files\Content.IE5\MSP0B8H6\MC900434756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4209696"/>
            <a:ext cx="2285714" cy="22857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r>
              <a:rPr lang="en-NZ" sz="4000" b="1" dirty="0"/>
              <a:t>Play of the Hand – Trump Contracts</a:t>
            </a:r>
            <a:endParaRPr lang="en-NZ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388843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en-NZ" sz="11200" dirty="0"/>
              <a:t>If dummy has a shortage in a side suit you may be able to score extra tricks by </a:t>
            </a:r>
            <a:r>
              <a:rPr lang="en-NZ" sz="11200" dirty="0" err="1"/>
              <a:t>ruffing</a:t>
            </a:r>
            <a:r>
              <a:rPr lang="en-NZ" sz="11200" dirty="0"/>
              <a:t> with dummy’s trumps</a:t>
            </a:r>
          </a:p>
          <a:p>
            <a:pPr>
              <a:lnSpc>
                <a:spcPct val="170000"/>
              </a:lnSpc>
            </a:pPr>
            <a:endParaRPr lang="en-NZ" sz="11200" dirty="0"/>
          </a:p>
          <a:p>
            <a:pPr>
              <a:lnSpc>
                <a:spcPct val="170000"/>
              </a:lnSpc>
            </a:pPr>
            <a:endParaRPr lang="en-NZ" sz="11200" dirty="0"/>
          </a:p>
          <a:p>
            <a:pPr algn="ctr">
              <a:lnSpc>
                <a:spcPct val="170000"/>
              </a:lnSpc>
              <a:buNone/>
            </a:pPr>
            <a:r>
              <a:rPr lang="en-NZ" sz="11200" b="1" dirty="0"/>
              <a:t>THIS MEANS YOU CAN’T DRAW ALL THE TRUMPS STRAIGHT AWAY</a:t>
            </a:r>
          </a:p>
          <a:p>
            <a:endParaRPr lang="en-NZ" dirty="0"/>
          </a:p>
        </p:txBody>
      </p:sp>
      <p:pic>
        <p:nvPicPr>
          <p:cNvPr id="6146" name="Picture 2" descr="C:\Users\Amanda\AppData\Local\Microsoft\Windows\Temporary Internet Files\Content.IE5\DE6QMMER\MC9001047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3140968"/>
            <a:ext cx="5688632" cy="1267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manda\AppData\Local\Microsoft\Windows\Temporary Internet Files\Content.IE5\J3X61OOY\MC900432688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49215" y="6363215"/>
            <a:ext cx="494785" cy="494785"/>
          </a:xfrm>
          <a:prstGeom prst="rect">
            <a:avLst/>
          </a:prstGeom>
          <a:noFill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1831" cy="630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5157192"/>
            <a:ext cx="8208912" cy="584775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2A700F"/>
                </a:solidFill>
                <a:latin typeface="+mj-lt"/>
              </a:rPr>
              <a:t>How do we make all the tricks?</a:t>
            </a:r>
            <a:endParaRPr lang="en-NZ" sz="4000" b="1" dirty="0">
              <a:solidFill>
                <a:srgbClr val="2A700F"/>
              </a:solidFill>
              <a:latin typeface="+mj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-315416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Contract = 7</a:t>
            </a: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</a:t>
            </a: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  Lead</a:t>
            </a:r>
            <a:r>
              <a:rPr kumimoji="0" lang="en-NZ" sz="50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kumimoji="0" lang="en-NZ" sz="50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K</a:t>
            </a:r>
            <a:endParaRPr kumimoji="0" lang="en-NZ" sz="50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908720"/>
            <a:ext cx="8136904" cy="1508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2492895"/>
            <a:ext cx="8064896" cy="1502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611560" y="4221088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2400" dirty="0"/>
              <a:t>We have 11 sure tricks … we have to make 2 more tricks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5157192"/>
            <a:ext cx="8208912" cy="584775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2A700F"/>
                </a:solidFill>
                <a:latin typeface="+mj-lt"/>
              </a:rPr>
              <a:t>How do we make all the tricks?</a:t>
            </a:r>
            <a:endParaRPr lang="en-NZ" sz="4000" b="1" dirty="0">
              <a:solidFill>
                <a:srgbClr val="2A700F"/>
              </a:solidFill>
              <a:latin typeface="+mj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-315416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Contract = 7</a:t>
            </a: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</a:t>
            </a: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  Lead</a:t>
            </a:r>
            <a:r>
              <a:rPr kumimoji="0" lang="en-NZ" sz="50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kumimoji="0" lang="en-NZ" sz="50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K</a:t>
            </a:r>
            <a:endParaRPr kumimoji="0" lang="en-NZ" sz="50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908720"/>
            <a:ext cx="8136904" cy="1508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2492895"/>
            <a:ext cx="8064896" cy="1502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611560" y="4221088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2400" dirty="0"/>
              <a:t>We have 2 heart losers so we must ruff them both with dummy’s trumps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5157192"/>
            <a:ext cx="8208912" cy="584775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2A700F"/>
                </a:solidFill>
                <a:latin typeface="+mj-lt"/>
              </a:rPr>
              <a:t>How do we make all the tricks?</a:t>
            </a:r>
            <a:endParaRPr lang="en-NZ" sz="4000" b="1" dirty="0">
              <a:solidFill>
                <a:srgbClr val="2A700F"/>
              </a:solidFill>
              <a:latin typeface="+mj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-315416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Contract = 7</a:t>
            </a: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</a:t>
            </a: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  Lead</a:t>
            </a:r>
            <a:r>
              <a:rPr kumimoji="0" lang="en-NZ" sz="50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kumimoji="0" lang="en-NZ" sz="50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K</a:t>
            </a:r>
            <a:endParaRPr kumimoji="0" lang="en-NZ" sz="50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908720"/>
            <a:ext cx="8136904" cy="1508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2492895"/>
            <a:ext cx="8064896" cy="1502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611560" y="4221088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2400" dirty="0"/>
              <a:t>We must do this before drawing trumps otherwise we might not have enough trumps left in dummy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5157192"/>
            <a:ext cx="8208912" cy="584775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2A700F"/>
                </a:solidFill>
                <a:latin typeface="+mj-lt"/>
              </a:rPr>
              <a:t>How do we make all the tricks?</a:t>
            </a:r>
            <a:endParaRPr lang="en-NZ" sz="4000" b="1" dirty="0">
              <a:solidFill>
                <a:srgbClr val="2A700F"/>
              </a:solidFill>
              <a:latin typeface="+mj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-315416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Contract = 7</a:t>
            </a: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</a:t>
            </a: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  Lead</a:t>
            </a:r>
            <a:r>
              <a:rPr kumimoji="0" lang="en-NZ" sz="50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kumimoji="0" lang="en-NZ" sz="50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K</a:t>
            </a:r>
            <a:endParaRPr kumimoji="0" lang="en-NZ" sz="50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908720"/>
            <a:ext cx="8136904" cy="1508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2492895"/>
            <a:ext cx="8064896" cy="1502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611560" y="4221088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2400" dirty="0"/>
              <a:t>Win the first trick with </a:t>
            </a:r>
            <a:r>
              <a:rPr lang="en-NZ" sz="2400" dirty="0">
                <a:sym typeface="Symbol"/>
              </a:rPr>
              <a:t>A then ruff the 2, come back to the A and ruff the 3 with the Q (to be safe)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NZ Bridge">
      <a:dk1>
        <a:srgbClr val="000000"/>
      </a:dk1>
      <a:lt1>
        <a:srgbClr val="FFFFFF"/>
      </a:lt1>
      <a:dk2>
        <a:srgbClr val="182C58"/>
      </a:dk2>
      <a:lt2>
        <a:srgbClr val="FFFFF2"/>
      </a:lt2>
      <a:accent1>
        <a:srgbClr val="5EA23E"/>
      </a:accent1>
      <a:accent2>
        <a:srgbClr val="661A4E"/>
      </a:accent2>
      <a:accent3>
        <a:srgbClr val="4C9FC2"/>
      </a:accent3>
      <a:accent4>
        <a:srgbClr val="661A4E"/>
      </a:accent4>
      <a:accent5>
        <a:srgbClr val="4C9FC2"/>
      </a:accent5>
      <a:accent6>
        <a:srgbClr val="FF830D"/>
      </a:accent6>
      <a:hlink>
        <a:srgbClr val="4C9FC2"/>
      </a:hlink>
      <a:folHlink>
        <a:srgbClr val="5EA23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D555F79-922F-4380-B176-CD3330D02BF2}" vid="{E0A247CA-EDFC-4C11-8F13-C0415414137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8980</TotalTime>
  <Words>334</Words>
  <Application>Microsoft Office PowerPoint</Application>
  <PresentationFormat>On-screen Show (4:3)</PresentationFormat>
  <Paragraphs>48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Big Shoulders Display Bold</vt:lpstr>
      <vt:lpstr>Calibri</vt:lpstr>
      <vt:lpstr>Gill Sans</vt:lpstr>
      <vt:lpstr>Office Theme</vt:lpstr>
      <vt:lpstr>1_Office Theme</vt:lpstr>
      <vt:lpstr>PowerPoint Presentation</vt:lpstr>
      <vt:lpstr>PLAYING TIPS  Ruffing in Dummy</vt:lpstr>
      <vt:lpstr>Play of the Hand – Trump Contracts</vt:lpstr>
      <vt:lpstr>Play of the Hand – Trump Contracts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BEGINNERS’ LESSONS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Amanda Smith</dc:creator>
  <cp:lastModifiedBy>Anna Kalma</cp:lastModifiedBy>
  <cp:revision>248</cp:revision>
  <dcterms:created xsi:type="dcterms:W3CDTF">2013-02-20T01:53:33Z</dcterms:created>
  <dcterms:modified xsi:type="dcterms:W3CDTF">2023-02-07T09:20:50Z</dcterms:modified>
</cp:coreProperties>
</file>