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463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64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911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085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25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176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84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116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394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581247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43334D-6074-4DA2-B96C-F49332DE6FC5}"/>
              </a:ext>
            </a:extLst>
          </p:cNvPr>
          <p:cNvSpPr txBox="1">
            <a:spLocks/>
          </p:cNvSpPr>
          <p:nvPr/>
        </p:nvSpPr>
        <p:spPr>
          <a:xfrm>
            <a:off x="1551040" y="3873624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 descr="TBC 2012 logo smaller">
            <a:extLst>
              <a:ext uri="{FF2B5EF4-FFF2-40B4-BE49-F238E27FC236}">
                <a16:creationId xmlns:a16="http://schemas.microsoft.com/office/drawing/2014/main" id="{98C08052-65B8-4C92-AB01-FD59AB22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3442363"/>
            <a:ext cx="1584176" cy="190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325925" cy="177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eeling Unbalanced? Check Your Chakras">
            <a:extLst>
              <a:ext uri="{FF2B5EF4-FFF2-40B4-BE49-F238E27FC236}">
                <a16:creationId xmlns:a16="http://schemas.microsoft.com/office/drawing/2014/main" id="{0A6649D8-5778-4C07-AB0E-04600B6F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3567" l="3377" r="97013">
                        <a14:foregroundMark x1="6104" y1="65497" x2="10779" y2="66667"/>
                        <a14:foregroundMark x1="5455" y1="53801" x2="5455" y2="51657"/>
                        <a14:foregroundMark x1="4416" y1="67641" x2="4545" y2="67057"/>
                        <a14:foregroundMark x1="3506" y1="77778" x2="3506" y2="77778"/>
                        <a14:foregroundMark x1="92727" y1="33918" x2="92468" y2="29630"/>
                        <a14:foregroundMark x1="47273" y1="84016" x2="63377" y2="82651"/>
                        <a14:foregroundMark x1="63377" y1="82651" x2="67532" y2="84405"/>
                        <a14:foregroundMark x1="45065" y1="91813" x2="47403" y2="82651"/>
                        <a14:foregroundMark x1="67403" y1="84016" x2="68831" y2="87719"/>
                        <a14:foregroundMark x1="43636" y1="93762" x2="45584" y2="83626"/>
                        <a14:foregroundMark x1="96494" y1="32554" x2="97013" y2="2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6" y="2348880"/>
            <a:ext cx="3073971" cy="20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7309EC-FD62-447C-9055-E0BF7C434BC0}"/>
              </a:ext>
            </a:extLst>
          </p:cNvPr>
          <p:cNvSpPr txBox="1"/>
          <p:nvPr/>
        </p:nvSpPr>
        <p:spPr>
          <a:xfrm>
            <a:off x="1331640" y="4077073"/>
            <a:ext cx="6696744" cy="212365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</a:rPr>
              <a:t>singleton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void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more than 1 doubleton</a:t>
            </a:r>
          </a:p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5-card major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737E5F-C990-4955-B4D0-CDCF53FEF803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dirty="0"/>
              <a:t>Balanced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 rotWithShape="1">
          <a:blip r:embed="rId2" cstate="print"/>
          <a:srcRect t="-1668"/>
          <a:stretch/>
        </p:blipFill>
        <p:spPr>
          <a:xfrm>
            <a:off x="467544" y="1023202"/>
            <a:ext cx="8325925" cy="1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Lesson 5 - Hand 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-255"/>
          <a:stretch/>
        </p:blipFill>
        <p:spPr>
          <a:xfrm>
            <a:off x="562811" y="4376347"/>
            <a:ext cx="8309441" cy="180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9552" y="306896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Open 1</a:t>
            </a:r>
            <a:r>
              <a:rPr lang="en-NZ" sz="4000" dirty="0">
                <a:sym typeface="Symbol"/>
              </a:rPr>
              <a:t></a:t>
            </a:r>
            <a:endParaRPr lang="en-NZ" sz="4000" dirty="0"/>
          </a:p>
        </p:txBody>
      </p:sp>
      <p:cxnSp>
        <p:nvCxnSpPr>
          <p:cNvPr id="12" name="Shape 11"/>
          <p:cNvCxnSpPr/>
          <p:nvPr/>
        </p:nvCxnSpPr>
        <p:spPr>
          <a:xfrm flipV="1">
            <a:off x="2699792" y="2996952"/>
            <a:ext cx="360040" cy="497958"/>
          </a:xfrm>
          <a:prstGeom prst="bentConnector2">
            <a:avLst/>
          </a:prstGeom>
          <a:ln w="76200">
            <a:solidFill>
              <a:srgbClr val="2A7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16016" y="306896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Open 1</a:t>
            </a:r>
            <a:r>
              <a:rPr lang="en-NZ" sz="4000" dirty="0">
                <a:sym typeface="Symbol"/>
              </a:rPr>
              <a:t>NT</a:t>
            </a:r>
            <a:endParaRPr lang="en-NZ" sz="4000" dirty="0"/>
          </a:p>
        </p:txBody>
      </p:sp>
      <p:cxnSp>
        <p:nvCxnSpPr>
          <p:cNvPr id="15" name="Shape 14"/>
          <p:cNvCxnSpPr>
            <a:stCxn id="14" idx="1"/>
          </p:cNvCxnSpPr>
          <p:nvPr/>
        </p:nvCxnSpPr>
        <p:spPr>
          <a:xfrm rot="10800000" flipV="1">
            <a:off x="4355976" y="3422902"/>
            <a:ext cx="360040" cy="510153"/>
          </a:xfrm>
          <a:prstGeom prst="bentConnector2">
            <a:avLst/>
          </a:prstGeom>
          <a:ln w="76200">
            <a:solidFill>
              <a:srgbClr val="2A7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E04A270-C434-4ABD-8590-312D1BEA60EC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dirty="0"/>
              <a:t>Balanced or Not ? What should you open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en-NZ" sz="4000" b="1" dirty="0"/>
              <a:t>What does responder decide to do?</a:t>
            </a:r>
            <a:endParaRPr lang="en-NZ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437112"/>
            <a:ext cx="8136904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Responder is the BOSS</a:t>
            </a:r>
          </a:p>
          <a:p>
            <a:pPr algn="ctr"/>
            <a:r>
              <a:rPr lang="en-NZ" sz="40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There are ONLY 2 decisions to make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A74994-BA01-4817-B94E-79FED2A62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81631"/>
            <a:ext cx="3458178" cy="27358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5472608" cy="2223032"/>
          </a:xfrm>
        </p:spPr>
        <p:txBody>
          <a:bodyPr>
            <a:noAutofit/>
          </a:bodyPr>
          <a:lstStyle/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3200" dirty="0"/>
              <a:t>Have you got enough </a:t>
            </a:r>
            <a:r>
              <a:rPr lang="en-NZ" sz="3200" b="1" dirty="0"/>
              <a:t>poin</a:t>
            </a:r>
            <a:r>
              <a:rPr lang="en-NZ" sz="3200" b="1" dirty="0">
                <a:effectLst>
                  <a:glow rad="152400">
                    <a:schemeClr val="bg1">
                      <a:alpha val="60000"/>
                    </a:schemeClr>
                  </a:glow>
                </a:effectLst>
              </a:rPr>
              <a:t>ts</a:t>
            </a:r>
            <a:r>
              <a:rPr lang="en-NZ" sz="3200" dirty="0"/>
              <a:t> </a:t>
            </a:r>
            <a:br>
              <a:rPr lang="en-NZ" sz="3200" dirty="0"/>
            </a:br>
            <a:r>
              <a:rPr lang="en-NZ" sz="3200" dirty="0"/>
              <a:t>to bid or invite to game?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3200" dirty="0"/>
              <a:t>If so do you want to play in </a:t>
            </a:r>
            <a:br>
              <a:rPr lang="en-NZ" sz="3200" dirty="0"/>
            </a:br>
            <a:r>
              <a:rPr lang="en-NZ" sz="3200" b="1" dirty="0" err="1"/>
              <a:t>NoTrumps</a:t>
            </a:r>
            <a:r>
              <a:rPr lang="en-NZ" sz="3200" dirty="0"/>
              <a:t> or a </a:t>
            </a:r>
            <a:r>
              <a:rPr lang="en-NZ" sz="3200" b="1" dirty="0"/>
              <a:t>suit</a:t>
            </a:r>
            <a:r>
              <a:rPr lang="en-NZ" sz="3200" dirty="0"/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NZ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NZ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NZ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000" b="1" dirty="0"/>
              <a:t>Responses to 1NT – Balanced Hand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50642"/>
            <a:ext cx="7848872" cy="24482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NZ" sz="3300" dirty="0"/>
              <a:t>0 – 10 points … no GAME possible </a:t>
            </a:r>
            <a:endParaRPr lang="en-NZ" sz="33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NZ" sz="3300" dirty="0"/>
              <a:t>11 – 12 points … GAME is possible</a:t>
            </a:r>
            <a:endParaRPr lang="en-NZ" sz="33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NZ" sz="3300" dirty="0"/>
              <a:t>13+ points … definitely in GAME</a:t>
            </a:r>
            <a:endParaRPr lang="en-NZ" sz="3300" b="1" dirty="0">
              <a:solidFill>
                <a:srgbClr val="FF0000"/>
              </a:solidFill>
            </a:endParaRPr>
          </a:p>
          <a:p>
            <a:endParaRPr lang="en-NZ" sz="3200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005064"/>
            <a:ext cx="5328592" cy="1938992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Add your points </a:t>
            </a:r>
            <a:br>
              <a:rPr lang="en-NZ" sz="40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</a:br>
            <a:r>
              <a:rPr lang="en-NZ" sz="40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to partner’s </a:t>
            </a:r>
            <a:br>
              <a:rPr lang="en-NZ" sz="40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</a:br>
            <a:r>
              <a:rPr lang="en-NZ" sz="4000" b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KNOWN 12-14 points</a:t>
            </a:r>
            <a:endParaRPr lang="en-NZ" sz="40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EA9FF-A763-43CE-A18E-ABA69E13B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9A14D-CF72-4DA5-A509-BA3965CE22B9}"/>
              </a:ext>
            </a:extLst>
          </p:cNvPr>
          <p:cNvSpPr txBox="1"/>
          <p:nvPr/>
        </p:nvSpPr>
        <p:spPr>
          <a:xfrm>
            <a:off x="7280504" y="1412776"/>
            <a:ext cx="109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PASS</a:t>
            </a:r>
            <a:endParaRPr lang="en-NZ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3DA3C-12A0-4DE0-B5E0-0B4553336232}"/>
              </a:ext>
            </a:extLst>
          </p:cNvPr>
          <p:cNvSpPr txBox="1"/>
          <p:nvPr/>
        </p:nvSpPr>
        <p:spPr>
          <a:xfrm>
            <a:off x="7280504" y="221075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Bid 2NT</a:t>
            </a:r>
            <a:endParaRPr lang="en-NZ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06540-E74A-4646-B108-3116E5ADF452}"/>
              </a:ext>
            </a:extLst>
          </p:cNvPr>
          <p:cNvSpPr txBox="1"/>
          <p:nvPr/>
        </p:nvSpPr>
        <p:spPr>
          <a:xfrm>
            <a:off x="7236296" y="299955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Bid 3NT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325925" cy="1748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9370" y="4358714"/>
            <a:ext cx="5184576" cy="144655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</a:t>
            </a:r>
            <a:r>
              <a:rPr lang="en-NZ" sz="4400" b="1" dirty="0" err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NoTrumps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a suit?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What level?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370" y="3429000"/>
            <a:ext cx="5706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chemeClr val="bg2">
                    <a:lumMod val="25000"/>
                  </a:schemeClr>
                </a:solidFill>
              </a:rPr>
              <a:t>not enough for GAME</a:t>
            </a:r>
            <a:endParaRPr lang="en-N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4941E0-530A-40DB-B532-0AC09249D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DFC60-148D-42A0-976B-44291EF3652E}"/>
              </a:ext>
            </a:extLst>
          </p:cNvPr>
          <p:cNvSpPr txBox="1"/>
          <p:nvPr/>
        </p:nvSpPr>
        <p:spPr>
          <a:xfrm>
            <a:off x="3766410" y="2734205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solidFill>
                  <a:srgbClr val="FF0000"/>
                </a:solidFill>
              </a:rPr>
              <a:t>PASS</a:t>
            </a:r>
            <a:endParaRPr lang="en-NZ" sz="4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58CC3-8C69-4571-83A3-D519440CD4E5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4000"/>
              <a:t>After 1NT what does responder do?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325925" cy="180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9284B3-267C-46B2-A51E-E68373B905A9}"/>
              </a:ext>
            </a:extLst>
          </p:cNvPr>
          <p:cNvSpPr txBox="1"/>
          <p:nvPr/>
        </p:nvSpPr>
        <p:spPr>
          <a:xfrm>
            <a:off x="449370" y="4358714"/>
            <a:ext cx="5184576" cy="144655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</a:t>
            </a:r>
            <a:r>
              <a:rPr lang="en-NZ" sz="4400" b="1" dirty="0" err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NoTrumps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a suit?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What level?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358AD-5B98-4ED8-B307-A4125A678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137A1-3BE1-4A31-92B4-68E054BDA747}"/>
              </a:ext>
            </a:extLst>
          </p:cNvPr>
          <p:cNvSpPr txBox="1"/>
          <p:nvPr/>
        </p:nvSpPr>
        <p:spPr>
          <a:xfrm>
            <a:off x="449370" y="3429000"/>
            <a:ext cx="570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>
                <a:solidFill>
                  <a:schemeClr val="bg2">
                    <a:lumMod val="25000"/>
                  </a:schemeClr>
                </a:solidFill>
              </a:rPr>
              <a:t>enough for GAME</a:t>
            </a:r>
            <a:endParaRPr lang="en-N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AE444-D24B-4327-99C4-4D4691399475}"/>
              </a:ext>
            </a:extLst>
          </p:cNvPr>
          <p:cNvSpPr txBox="1"/>
          <p:nvPr/>
        </p:nvSpPr>
        <p:spPr>
          <a:xfrm>
            <a:off x="3766410" y="273420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>
                <a:solidFill>
                  <a:srgbClr val="FF0000"/>
                </a:solidFill>
              </a:rPr>
              <a:t>3NT</a:t>
            </a:r>
            <a:endParaRPr lang="en-NZ" sz="4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CD95039-D178-4906-B125-291A96A7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en-NZ" sz="4000" b="1" dirty="0"/>
              <a:t>After 1NT what does responder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36104"/>
            <a:ext cx="8325925" cy="165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A3FF55-E671-4CCB-B1F7-4D5C424B1190}"/>
              </a:ext>
            </a:extLst>
          </p:cNvPr>
          <p:cNvSpPr txBox="1"/>
          <p:nvPr/>
        </p:nvSpPr>
        <p:spPr>
          <a:xfrm>
            <a:off x="449370" y="4358714"/>
            <a:ext cx="5184576" cy="144655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</a:t>
            </a:r>
            <a:r>
              <a:rPr lang="en-NZ" sz="4400" b="1" dirty="0" err="1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NoTrumps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a suit?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What level?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1A9BB-91C6-40B2-BAD4-38EAC178E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49080"/>
            <a:ext cx="2771800" cy="2192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291DB9-0E29-4F37-AC48-B252BF2F1CF7}"/>
              </a:ext>
            </a:extLst>
          </p:cNvPr>
          <p:cNvSpPr txBox="1"/>
          <p:nvPr/>
        </p:nvSpPr>
        <p:spPr>
          <a:xfrm>
            <a:off x="449370" y="3429000"/>
            <a:ext cx="743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bg2">
                    <a:lumMod val="25000"/>
                  </a:schemeClr>
                </a:solidFill>
              </a:rPr>
              <a:t>enough to invite to </a:t>
            </a:r>
            <a:r>
              <a:rPr lang="en-NZ" sz="4400" b="1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60000"/>
                    </a:schemeClr>
                  </a:glow>
                </a:effectLst>
              </a:rPr>
              <a:t>GAME</a:t>
            </a:r>
            <a:endParaRPr lang="en-NZ" sz="1600" b="1" dirty="0">
              <a:solidFill>
                <a:schemeClr val="bg2">
                  <a:lumMod val="25000"/>
                </a:schemeClr>
              </a:solidFill>
              <a:effectLst>
                <a:glow rad="1778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64FDA-8F83-40BA-91A0-02E160C501D8}"/>
              </a:ext>
            </a:extLst>
          </p:cNvPr>
          <p:cNvSpPr txBox="1"/>
          <p:nvPr/>
        </p:nvSpPr>
        <p:spPr>
          <a:xfrm>
            <a:off x="3766410" y="273420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>
                <a:solidFill>
                  <a:srgbClr val="FF0000"/>
                </a:solidFill>
              </a:rPr>
              <a:t>2NT</a:t>
            </a:r>
            <a:endParaRPr lang="en-NZ" sz="4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D9350E-2CB0-49D2-9CE3-CABBD417EF5D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4000"/>
              <a:t>After 1NT what does responder do?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Responses to 1NT – Unbalanced Hand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4675"/>
            <a:ext cx="7848872" cy="288032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NZ" sz="5100" b="1" dirty="0"/>
              <a:t>0 – 10 points … no GAME possible</a:t>
            </a:r>
          </a:p>
          <a:p>
            <a:pPr lvl="1">
              <a:lnSpc>
                <a:spcPct val="150000"/>
              </a:lnSpc>
              <a:buNone/>
            </a:pPr>
            <a:r>
              <a:rPr lang="en-NZ" sz="4000" b="1" dirty="0"/>
              <a:t>Bid your        </a:t>
            </a:r>
            <a:r>
              <a:rPr lang="en-NZ" sz="4600" b="1" dirty="0"/>
              <a:t>      </a:t>
            </a:r>
            <a:r>
              <a:rPr lang="en-NZ" sz="4000" b="1" dirty="0"/>
              <a:t>card suit at the 2-level</a:t>
            </a:r>
          </a:p>
          <a:p>
            <a:pPr lvl="1">
              <a:lnSpc>
                <a:spcPct val="150000"/>
              </a:lnSpc>
              <a:buNone/>
            </a:pPr>
            <a:r>
              <a:rPr lang="en-NZ" sz="4000" b="1" dirty="0">
                <a:solidFill>
                  <a:srgbClr val="FF0000"/>
                </a:solidFill>
              </a:rPr>
              <a:t>This is called a WEAK TAKEOUT</a:t>
            </a:r>
          </a:p>
          <a:p>
            <a:pPr lvl="1">
              <a:lnSpc>
                <a:spcPct val="120000"/>
              </a:lnSpc>
              <a:buNone/>
            </a:pPr>
            <a:r>
              <a:rPr lang="en-NZ" sz="3600" b="1" dirty="0"/>
              <a:t>Partner MUST then pass … YOU ARE THE BOSS</a:t>
            </a:r>
            <a:endParaRPr lang="en-NZ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2277A3-4E19-4378-811F-75340A720524}"/>
              </a:ext>
            </a:extLst>
          </p:cNvPr>
          <p:cNvGrpSpPr/>
          <p:nvPr/>
        </p:nvGrpSpPr>
        <p:grpSpPr>
          <a:xfrm>
            <a:off x="2483768" y="1628800"/>
            <a:ext cx="1080120" cy="1096553"/>
            <a:chOff x="2411760" y="1628800"/>
            <a:chExt cx="1080120" cy="10965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90230A-4605-438B-B7D0-48AFAD58B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2" b="39068" l="84750" r="98250">
                          <a14:foregroundMark x1="89500" y1="39068" x2="95188" y2="36182"/>
                          <a14:foregroundMark x1="88625" y1="4550" x2="92438" y2="4883"/>
                          <a14:foregroundMark x1="87688" y1="4550" x2="92563" y2="3441"/>
                          <a14:foregroundMark x1="89000" y1="8324" x2="92625" y2="5993"/>
                          <a14:foregroundMark x1="88438" y1="2442" x2="90000" y2="3330"/>
                          <a14:foregroundMark x1="89125" y1="16204" x2="88313" y2="11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75" b="58391"/>
            <a:stretch/>
          </p:blipFill>
          <p:spPr>
            <a:xfrm>
              <a:off x="2411760" y="1628800"/>
              <a:ext cx="792088" cy="10965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328783-7725-4BFF-8F46-E5EED7254729}"/>
                </a:ext>
              </a:extLst>
            </p:cNvPr>
            <p:cNvSpPr txBox="1"/>
            <p:nvPr/>
          </p:nvSpPr>
          <p:spPr>
            <a:xfrm>
              <a:off x="3059832" y="1715411"/>
              <a:ext cx="432048" cy="923330"/>
            </a:xfrm>
            <a:prstGeom prst="rect">
              <a:avLst/>
            </a:prstGeom>
            <a:noFill/>
            <a:effectLst>
              <a:softEdge rad="558800"/>
            </a:effectLst>
          </p:spPr>
          <p:txBody>
            <a:bodyPr wrap="square" rtlCol="0">
              <a:spAutoFit/>
            </a:bodyPr>
            <a:lstStyle/>
            <a:p>
              <a:r>
                <a:rPr lang="en-NZ" sz="54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FDAE2D"/>
                  </a:solidFill>
                  <a:effectLst>
                    <a:outerShdw blurRad="317500" dist="190500" dir="1680000" sx="105000" sy="105000" algn="l" rotWithShape="0">
                      <a:prstClr val="black">
                        <a:alpha val="44000"/>
                      </a:prstClr>
                    </a:outerShdw>
                  </a:effectLst>
                </a:rPr>
                <a:t>+</a:t>
              </a:r>
              <a:endParaRPr lang="en-NZ" sz="5400" dirty="0">
                <a:effectLst>
                  <a:outerShdw blurRad="317500" dist="190500" dir="1680000" sx="105000" sy="105000" algn="l" rotWithShape="0">
                    <a:prstClr val="black">
                      <a:alpha val="44000"/>
                    </a:prstClr>
                  </a:outerShdw>
                </a:effectLst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37E2BDD-2C6E-4131-8119-10139E969295}"/>
              </a:ext>
            </a:extLst>
          </p:cNvPr>
          <p:cNvSpPr txBox="1"/>
          <p:nvPr/>
        </p:nvSpPr>
        <p:spPr>
          <a:xfrm>
            <a:off x="611560" y="4005064"/>
            <a:ext cx="5328592" cy="1938992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Add your points </a:t>
            </a:r>
            <a:br>
              <a:rPr lang="en-NZ" sz="40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</a:br>
            <a:r>
              <a:rPr lang="en-NZ" sz="40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to partner’s </a:t>
            </a:r>
            <a:br>
              <a:rPr lang="en-NZ" sz="40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</a:br>
            <a:r>
              <a:rPr lang="en-NZ" sz="40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KNOWN 12-14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6A999-49C6-467A-8C84-06A657536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Responses to 1NT – Unbalanced Hand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9376"/>
            <a:ext cx="8291264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NZ" sz="4400" b="1" dirty="0"/>
              <a:t>12+ points … GAME Forcing</a:t>
            </a:r>
          </a:p>
          <a:p>
            <a:pPr lvl="1">
              <a:lnSpc>
                <a:spcPct val="150000"/>
              </a:lnSpc>
            </a:pPr>
            <a:r>
              <a:rPr lang="en-NZ" sz="2800" b="1" dirty="0"/>
              <a:t>Bid your              card MAJOR at the 3-level</a:t>
            </a:r>
          </a:p>
          <a:p>
            <a:pPr lvl="1">
              <a:lnSpc>
                <a:spcPct val="150000"/>
              </a:lnSpc>
              <a:buNone/>
            </a:pPr>
            <a:r>
              <a:rPr lang="en-NZ" sz="2400" b="1" dirty="0"/>
              <a:t>   </a:t>
            </a:r>
            <a:r>
              <a:rPr lang="en-NZ" sz="2400" b="1" dirty="0">
                <a:solidFill>
                  <a:srgbClr val="FF0000"/>
                </a:solidFill>
              </a:rPr>
              <a:t>(</a:t>
            </a:r>
            <a:r>
              <a:rPr lang="en-NZ" b="1" dirty="0">
                <a:solidFill>
                  <a:srgbClr val="FF0000"/>
                </a:solidFill>
              </a:rPr>
              <a:t>Ope</a:t>
            </a:r>
            <a:r>
              <a:rPr lang="en-NZ" sz="2400" b="1" dirty="0">
                <a:solidFill>
                  <a:srgbClr val="FF0000"/>
                </a:solidFill>
              </a:rPr>
              <a:t>ner MUST agree your suit or bid </a:t>
            </a:r>
            <a:r>
              <a:rPr lang="en-NZ" sz="2400" b="1" dirty="0" err="1">
                <a:solidFill>
                  <a:srgbClr val="FF0000"/>
                </a:solidFill>
              </a:rPr>
              <a:t>NoTrumps</a:t>
            </a:r>
            <a:r>
              <a:rPr lang="en-NZ" sz="2400" b="1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NZ" sz="2800" b="1" dirty="0"/>
              <a:t>Bid your            card MAJOR at the 4-level - OR</a:t>
            </a:r>
          </a:p>
          <a:p>
            <a:pPr lvl="1">
              <a:lnSpc>
                <a:spcPct val="150000"/>
              </a:lnSpc>
            </a:pPr>
            <a:r>
              <a:rPr lang="en-NZ" sz="2800" b="1" dirty="0"/>
              <a:t>Bid your            card MINOR at the 5-level</a:t>
            </a:r>
          </a:p>
          <a:p>
            <a:pPr lvl="1">
              <a:lnSpc>
                <a:spcPct val="150000"/>
              </a:lnSpc>
            </a:pPr>
            <a:endParaRPr lang="en-NZ" sz="2900" b="1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2050" name="Picture 2" descr="Pictures of Number 1-10 | Free printable numbers, Printable ...">
            <a:extLst>
              <a:ext uri="{FF2B5EF4-FFF2-40B4-BE49-F238E27FC236}">
                <a16:creationId xmlns:a16="http://schemas.microsoft.com/office/drawing/2014/main" id="{5C18934A-2F17-4F96-B5ED-68F06DA02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99" b="86903" l="563" r="14063">
                        <a14:foregroundMark x1="1188" y1="71476" x2="563" y2="67925"/>
                        <a14:foregroundMark x1="14125" y1="78468" x2="13563" y2="76471"/>
                        <a14:foregroundMark x1="6625" y1="86792" x2="9625" y2="86903"/>
                        <a14:foregroundMark x1="4938" y1="56382" x2="8625" y2="55050"/>
                        <a14:foregroundMark x1="4938" y1="52608" x2="5250" y2="57270"/>
                        <a14:foregroundMark x1="7875" y1="53052" x2="8813" y2="58158"/>
                        <a14:foregroundMark x1="4125" y1="53274" x2="5875" y2="52386"/>
                        <a14:foregroundMark x1="4063" y1="53496" x2="4375" y2="60266"/>
                        <a14:foregroundMark x1="13688" y1="55383" x2="13625" y2="5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06" r="84946" b="9287"/>
          <a:stretch/>
        </p:blipFill>
        <p:spPr bwMode="auto">
          <a:xfrm>
            <a:off x="2627784" y="3356980"/>
            <a:ext cx="817462" cy="135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s of Number 1-10 | Free printable numbers, Printable ...">
            <a:extLst>
              <a:ext uri="{FF2B5EF4-FFF2-40B4-BE49-F238E27FC236}">
                <a16:creationId xmlns:a16="http://schemas.microsoft.com/office/drawing/2014/main" id="{9B3C2C0F-D50E-4A1A-8B37-5BEE56105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39956" l="85125" r="98313">
                        <a14:foregroundMark x1="89375" y1="1887" x2="92750" y2="4883"/>
                        <a14:foregroundMark x1="87938" y1="6881" x2="90688" y2="4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74" b="55593"/>
          <a:stretch/>
        </p:blipFill>
        <p:spPr bwMode="auto">
          <a:xfrm>
            <a:off x="2915816" y="2162491"/>
            <a:ext cx="687494" cy="104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s of Number 1-10 | Free printable numbers, Printable ...">
            <a:extLst>
              <a:ext uri="{FF2B5EF4-FFF2-40B4-BE49-F238E27FC236}">
                <a16:creationId xmlns:a16="http://schemas.microsoft.com/office/drawing/2014/main" id="{564D23F8-FA89-3746-C221-560C78F1C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99" b="86903" l="563" r="14063">
                        <a14:foregroundMark x1="1188" y1="71476" x2="563" y2="67925"/>
                        <a14:foregroundMark x1="14125" y1="78468" x2="13563" y2="76471"/>
                        <a14:foregroundMark x1="6625" y1="86792" x2="9625" y2="86903"/>
                        <a14:foregroundMark x1="4938" y1="56382" x2="8625" y2="55050"/>
                        <a14:foregroundMark x1="4938" y1="52608" x2="5250" y2="57270"/>
                        <a14:foregroundMark x1="7875" y1="53052" x2="8813" y2="58158"/>
                        <a14:foregroundMark x1="4125" y1="53274" x2="5875" y2="52386"/>
                        <a14:foregroundMark x1="4063" y1="53496" x2="4375" y2="60266"/>
                        <a14:foregroundMark x1="13688" y1="55383" x2="13625" y2="5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06" r="84946" b="9287"/>
          <a:stretch/>
        </p:blipFill>
        <p:spPr bwMode="auto">
          <a:xfrm>
            <a:off x="2627784" y="4715061"/>
            <a:ext cx="817462" cy="135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3"/>
            <a:ext cx="8325925" cy="174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7544" y="4675783"/>
            <a:ext cx="5184576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Opener MUST pass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A522CE-5ECB-44B8-BAED-AC7BA59D4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E85B3A-B2B0-458E-B9BC-65AAD254F9AB}"/>
              </a:ext>
            </a:extLst>
          </p:cNvPr>
          <p:cNvSpPr txBox="1"/>
          <p:nvPr/>
        </p:nvSpPr>
        <p:spPr>
          <a:xfrm>
            <a:off x="323528" y="3691747"/>
            <a:ext cx="743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bg2">
                    <a:lumMod val="25000"/>
                  </a:schemeClr>
                </a:solidFill>
              </a:rPr>
              <a:t>Not enough for </a:t>
            </a:r>
            <a:r>
              <a:rPr lang="en-NZ" sz="4400" b="1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60000"/>
                    </a:schemeClr>
                  </a:glow>
                </a:effectLst>
              </a:rPr>
              <a:t>GAME</a:t>
            </a:r>
            <a:endParaRPr lang="en-NZ" sz="1600" b="1" dirty="0">
              <a:solidFill>
                <a:schemeClr val="bg2">
                  <a:lumMod val="25000"/>
                </a:schemeClr>
              </a:solidFill>
              <a:effectLst>
                <a:glow rad="1778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F5049-B3A4-42B1-A50A-F24B0D597851}"/>
              </a:ext>
            </a:extLst>
          </p:cNvPr>
          <p:cNvSpPr txBox="1"/>
          <p:nvPr/>
        </p:nvSpPr>
        <p:spPr>
          <a:xfrm>
            <a:off x="3640568" y="299695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/>
              <a:t>2</a:t>
            </a:r>
            <a:r>
              <a:rPr lang="en-NZ" sz="4800" b="1" dirty="0">
                <a:solidFill>
                  <a:srgbClr val="FF0000"/>
                </a:solidFill>
                <a:sym typeface="Symbol"/>
              </a:rPr>
              <a:t></a:t>
            </a:r>
            <a:endParaRPr lang="en-NZ" sz="4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E0508F-86ED-426A-95A9-2448C01F7FF9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4000" dirty="0"/>
              <a:t>After 1NT what does responder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/>
              <a:t>Lesson Five</a:t>
            </a:r>
            <a:br>
              <a:rPr lang="en-NZ" sz="4400" b="1" dirty="0"/>
            </a:br>
            <a:br>
              <a:rPr lang="en-NZ" sz="4400" b="1" dirty="0"/>
            </a:br>
            <a:r>
              <a:rPr lang="en-NZ" sz="4400" dirty="0"/>
              <a:t>Balanced Hands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10462"/>
            <a:ext cx="8325925" cy="1520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7544" y="4603775"/>
            <a:ext cx="5184576" cy="769441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OPENER must pass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F7857C-1EDF-4C17-859E-937982DD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EDA390-3AC2-45D0-925A-581CE7E9EFD0}"/>
              </a:ext>
            </a:extLst>
          </p:cNvPr>
          <p:cNvSpPr txBox="1"/>
          <p:nvPr/>
        </p:nvSpPr>
        <p:spPr>
          <a:xfrm>
            <a:off x="323528" y="3691747"/>
            <a:ext cx="743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bg2">
                    <a:lumMod val="25000"/>
                  </a:schemeClr>
                </a:solidFill>
              </a:rPr>
              <a:t>Not enough for </a:t>
            </a:r>
            <a:r>
              <a:rPr lang="en-NZ" sz="4400" b="1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60000"/>
                    </a:schemeClr>
                  </a:glow>
                </a:effectLst>
              </a:rPr>
              <a:t>GAME</a:t>
            </a:r>
            <a:endParaRPr lang="en-NZ" sz="1600" b="1" dirty="0">
              <a:solidFill>
                <a:schemeClr val="bg2">
                  <a:lumMod val="25000"/>
                </a:schemeClr>
              </a:solidFill>
              <a:effectLst>
                <a:glow rad="1778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54C5A-C8E8-4807-A503-44A7AD4862D8}"/>
              </a:ext>
            </a:extLst>
          </p:cNvPr>
          <p:cNvSpPr txBox="1"/>
          <p:nvPr/>
        </p:nvSpPr>
        <p:spPr>
          <a:xfrm>
            <a:off x="3640568" y="299695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/>
              <a:t>2</a:t>
            </a:r>
            <a:r>
              <a:rPr lang="en-NZ" sz="4800" b="1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endParaRPr lang="en-NZ" sz="4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2045B9-DD07-4E9C-8910-867B96958672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4000"/>
              <a:t>After 1NT what does responder do?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 rotWithShape="1">
          <a:blip r:embed="rId2" cstate="print"/>
          <a:srcRect t="-4840" b="-1"/>
          <a:stretch/>
        </p:blipFill>
        <p:spPr>
          <a:xfrm>
            <a:off x="395536" y="980728"/>
            <a:ext cx="8325925" cy="155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7544" y="4747791"/>
            <a:ext cx="5040560" cy="144655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Why is this fit guaranteed ?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0D41E6-73E5-46C9-8913-5490A3955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EE9187-CB8F-45A1-83F9-188D41751616}"/>
              </a:ext>
            </a:extLst>
          </p:cNvPr>
          <p:cNvSpPr txBox="1"/>
          <p:nvPr/>
        </p:nvSpPr>
        <p:spPr>
          <a:xfrm>
            <a:off x="380479" y="3316337"/>
            <a:ext cx="7434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bg2">
                    <a:lumMod val="25000"/>
                  </a:schemeClr>
                </a:solidFill>
              </a:rPr>
              <a:t>Enough for </a:t>
            </a:r>
            <a:r>
              <a:rPr lang="en-NZ" sz="4400" b="1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60000"/>
                    </a:schemeClr>
                  </a:glow>
                </a:effectLst>
              </a:rPr>
              <a:t>GAME </a:t>
            </a:r>
          </a:p>
          <a:p>
            <a:r>
              <a:rPr lang="en-NZ" sz="4400" b="1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60000"/>
                    </a:schemeClr>
                  </a:glow>
                </a:effectLst>
              </a:rPr>
              <a:t>and a known fit</a:t>
            </a:r>
            <a:endParaRPr lang="en-NZ" sz="1600" b="1" dirty="0">
              <a:solidFill>
                <a:schemeClr val="bg2">
                  <a:lumMod val="25000"/>
                </a:schemeClr>
              </a:solidFill>
              <a:effectLst>
                <a:glow rad="1778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992EBF-4DC9-47BE-9B0C-C319EF721A97}"/>
              </a:ext>
            </a:extLst>
          </p:cNvPr>
          <p:cNvSpPr txBox="1"/>
          <p:nvPr/>
        </p:nvSpPr>
        <p:spPr>
          <a:xfrm>
            <a:off x="3718248" y="264988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>
                <a:sym typeface="Symbol"/>
              </a:rPr>
              <a:t>4</a:t>
            </a:r>
            <a:endParaRPr lang="en-NZ" sz="4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E344A8-25D8-4216-BD26-1132BC69B2CC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4000"/>
              <a:t>After 1NT what does responder do?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7973" y="4725144"/>
            <a:ext cx="5328592" cy="144655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Opener chooses 3NT or  4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sym typeface="Symbol"/>
              </a:rPr>
              <a:t>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(with a fit)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9A2D0F-136A-498D-ADC8-FFD4B8CFC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22" y="3573016"/>
            <a:ext cx="3458178" cy="2735803"/>
          </a:xfrm>
          <a:prstGeom prst="rect">
            <a:avLst/>
          </a:prstGeom>
        </p:spPr>
      </p:pic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73" y="908720"/>
            <a:ext cx="8161050" cy="148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544" y="2668534"/>
            <a:ext cx="8352928" cy="1446550"/>
          </a:xfrm>
          <a:prstGeom prst="rect">
            <a:avLst/>
          </a:prstGeom>
          <a:noFill/>
          <a:effectLst>
            <a:glow rad="3556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bg2">
                    <a:lumMod val="25000"/>
                  </a:schemeClr>
                </a:solidFill>
              </a:rPr>
              <a:t>Bid 3</a:t>
            </a:r>
            <a:r>
              <a:rPr lang="en-NZ" sz="4400" b="1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4400" b="1" dirty="0">
                <a:solidFill>
                  <a:schemeClr val="bg2">
                    <a:lumMod val="25000"/>
                  </a:schemeClr>
                </a:solidFill>
              </a:rPr>
              <a:t>… enough for GAME … need to check if there is a </a:t>
            </a:r>
            <a:r>
              <a:rPr lang="en-NZ" sz="4400" b="1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heart fit</a:t>
            </a:r>
            <a:endParaRPr lang="en-NZ" sz="6000" b="1" dirty="0">
              <a:solidFill>
                <a:schemeClr val="bg2">
                  <a:lumMod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106472-1187-4432-9DFF-0448D9AAB1BE}"/>
              </a:ext>
            </a:extLst>
          </p:cNvPr>
          <p:cNvSpPr txBox="1">
            <a:spLocks/>
          </p:cNvSpPr>
          <p:nvPr/>
        </p:nvSpPr>
        <p:spPr>
          <a:xfrm>
            <a:off x="467544" y="116632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4000"/>
              <a:t>After 1NT what does responder do?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61506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 please ask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1721" y="4077072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number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email</a:t>
            </a:r>
            <a:endParaRPr kumimoji="0" lang="en-NZ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0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95534" y="918211"/>
          <a:ext cx="8301610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912">
                <a:tc>
                  <a:txBody>
                    <a:bodyPr/>
                    <a:lstStyle/>
                    <a:p>
                      <a:pPr algn="ctr"/>
                      <a:endParaRPr lang="en-NZ" sz="48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Points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Description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lang="en-NZ" sz="4800" dirty="0">
                          <a:sym typeface="Symbol"/>
                        </a:rPr>
                        <a:t>1</a:t>
                      </a:r>
                      <a:endParaRPr lang="en-NZ" sz="4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12 -</a:t>
                      </a:r>
                      <a:r>
                        <a:rPr lang="en-NZ" sz="2800" baseline="0" dirty="0"/>
                        <a:t> 19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4 + clubs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kern="1200" dirty="0">
                          <a:sym typeface="Symbol"/>
                        </a:rPr>
                        <a:t>1</a:t>
                      </a:r>
                      <a:r>
                        <a:rPr kumimoji="0" lang="en-NZ" sz="4800" kern="12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kumimoji="0" lang="en-NZ" sz="4800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12 – 19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4 + diamonds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kern="1200" dirty="0">
                          <a:sym typeface="Symbol"/>
                        </a:rPr>
                        <a:t>1</a:t>
                      </a:r>
                      <a:r>
                        <a:rPr kumimoji="0" lang="en-NZ" sz="4800" kern="12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kumimoji="0" lang="en-NZ" sz="4800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12 – 19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4 + hearts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kern="1200" dirty="0">
                          <a:sym typeface="Symbol"/>
                        </a:rPr>
                        <a:t>1</a:t>
                      </a:r>
                      <a:endParaRPr kumimoji="0" lang="en-NZ" sz="48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12 – 19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4 + spades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kern="1200" dirty="0"/>
                        <a:t>1NT</a:t>
                      </a:r>
                      <a:endParaRPr kumimoji="0" lang="en-NZ" sz="48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/>
                        <a:t>12 – 14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/>
                        <a:t>Balanced hand ... SPECIAL</a:t>
                      </a:r>
                      <a:r>
                        <a:rPr lang="en-NZ" sz="2800" baseline="0" dirty="0"/>
                        <a:t> CASE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864096"/>
          </a:xfrm>
        </p:spPr>
        <p:txBody>
          <a:bodyPr>
            <a:normAutofit/>
          </a:bodyPr>
          <a:lstStyle/>
          <a:p>
            <a:r>
              <a:rPr lang="en-NZ" sz="4900" b="1" dirty="0"/>
              <a:t>Opener’s First Bid</a:t>
            </a:r>
            <a:endParaRPr lang="en-N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Basic Rules for Opening 1NT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064"/>
            <a:ext cx="8219256" cy="1720936"/>
          </a:xfrm>
        </p:spPr>
        <p:txBody>
          <a:bodyPr>
            <a:normAutofit/>
          </a:bodyPr>
          <a:lstStyle/>
          <a:p>
            <a:r>
              <a:rPr lang="en-NZ" sz="5400" b="1" dirty="0">
                <a:solidFill>
                  <a:srgbClr val="2A700F"/>
                </a:solidFill>
              </a:rPr>
              <a:t> 12 - 14 </a:t>
            </a:r>
            <a:r>
              <a:rPr lang="en-NZ" sz="5400" dirty="0"/>
              <a:t>points</a:t>
            </a:r>
          </a:p>
          <a:p>
            <a:r>
              <a:rPr lang="en-NZ" sz="5400" dirty="0"/>
              <a:t> Balanced Hand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921664"/>
            <a:ext cx="8136904" cy="175432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This bid is your FIRST choice from now 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What is a balanced hand?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209696"/>
            <a:ext cx="8136904" cy="175432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Balanced hands are </a:t>
            </a:r>
            <a:b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</a:br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 most common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84" y="1484784"/>
            <a:ext cx="8219256" cy="2531672"/>
          </a:xfrm>
        </p:spPr>
        <p:txBody>
          <a:bodyPr>
            <a:normAutofit/>
          </a:bodyPr>
          <a:lstStyle/>
          <a:p>
            <a:r>
              <a:rPr lang="en-NZ" sz="3200" dirty="0"/>
              <a:t> No singleton or void</a:t>
            </a:r>
          </a:p>
          <a:p>
            <a:r>
              <a:rPr lang="en-NZ" sz="3200" dirty="0"/>
              <a:t> No more than 1 doubleton</a:t>
            </a:r>
          </a:p>
          <a:p>
            <a:r>
              <a:rPr lang="en-NZ" sz="3200" dirty="0"/>
              <a:t> No 5-card major</a:t>
            </a:r>
          </a:p>
          <a:p>
            <a:r>
              <a:rPr lang="en-NZ" sz="3200" dirty="0"/>
              <a:t> Balanced = 4333, 4432, 2335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AE7434-452A-4AAF-BBBE-C0C8E2FA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38" y="1573880"/>
            <a:ext cx="4054862" cy="21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6360"/>
          </a:xfrm>
        </p:spPr>
        <p:txBody>
          <a:bodyPr/>
          <a:lstStyle/>
          <a:p>
            <a:r>
              <a:rPr lang="en-NZ" b="1" dirty="0"/>
              <a:t>Balanced or Not?</a:t>
            </a:r>
          </a:p>
        </p:txBody>
      </p:sp>
      <p:pic>
        <p:nvPicPr>
          <p:cNvPr id="7" name="Picture 6" descr="Lesson 5 - Hand 1.JPG"/>
          <p:cNvPicPr>
            <a:picLocks noChangeAspect="1"/>
          </p:cNvPicPr>
          <p:nvPr/>
        </p:nvPicPr>
        <p:blipFill rotWithShape="1">
          <a:blip r:embed="rId2" cstate="print"/>
          <a:srcRect t="-4211" b="-1"/>
          <a:stretch/>
        </p:blipFill>
        <p:spPr>
          <a:xfrm>
            <a:off x="467544" y="1055000"/>
            <a:ext cx="8325925" cy="172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58E7C6F-802A-4316-837B-D2F656C5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11" y="2564904"/>
            <a:ext cx="2974402" cy="15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4077073"/>
            <a:ext cx="6696744" cy="212365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</a:rPr>
              <a:t>singleton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void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more than 1 doubleton</a:t>
            </a:r>
          </a:p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5-card major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325925" cy="183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eeling Unbalanced? Check Your Chakras">
            <a:extLst>
              <a:ext uri="{FF2B5EF4-FFF2-40B4-BE49-F238E27FC236}">
                <a16:creationId xmlns:a16="http://schemas.microsoft.com/office/drawing/2014/main" id="{D7B9F87C-04E7-4688-94BA-BEB7892F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3567" l="3377" r="97013">
                        <a14:foregroundMark x1="6104" y1="65497" x2="10779" y2="66667"/>
                        <a14:foregroundMark x1="5455" y1="53801" x2="5455" y2="51657"/>
                        <a14:foregroundMark x1="4416" y1="67641" x2="4545" y2="67057"/>
                        <a14:foregroundMark x1="3506" y1="77778" x2="3506" y2="77778"/>
                        <a14:foregroundMark x1="92727" y1="33918" x2="92468" y2="29630"/>
                        <a14:foregroundMark x1="47273" y1="84016" x2="63377" y2="82651"/>
                        <a14:foregroundMark x1="63377" y1="82651" x2="67532" y2="84405"/>
                        <a14:foregroundMark x1="45065" y1="91813" x2="47403" y2="82651"/>
                        <a14:foregroundMark x1="67403" y1="84016" x2="68831" y2="87719"/>
                        <a14:foregroundMark x1="43636" y1="93762" x2="45584" y2="83626"/>
                        <a14:foregroundMark x1="96494" y1="32554" x2="97013" y2="2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6" y="2348880"/>
            <a:ext cx="3073971" cy="20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E797D2E-7500-4464-9667-017E53A82B35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dirty="0"/>
              <a:t>Balanced or Not?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C89CB-0F52-4037-A3F3-5276657880FC}"/>
              </a:ext>
            </a:extLst>
          </p:cNvPr>
          <p:cNvSpPr txBox="1"/>
          <p:nvPr/>
        </p:nvSpPr>
        <p:spPr>
          <a:xfrm>
            <a:off x="1331640" y="4077073"/>
            <a:ext cx="6696744" cy="212365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</a:rPr>
              <a:t>singleton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void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more than 1 doubleton</a:t>
            </a:r>
          </a:p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5-card major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25925" cy="178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eeling Unbalanced? Check Your Chakras">
            <a:extLst>
              <a:ext uri="{FF2B5EF4-FFF2-40B4-BE49-F238E27FC236}">
                <a16:creationId xmlns:a16="http://schemas.microsoft.com/office/drawing/2014/main" id="{18E3CCE6-308E-4429-A0EA-05170F1B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3567" l="3377" r="97013">
                        <a14:foregroundMark x1="6104" y1="65497" x2="10779" y2="66667"/>
                        <a14:foregroundMark x1="5455" y1="53801" x2="5455" y2="51657"/>
                        <a14:foregroundMark x1="4416" y1="67641" x2="4545" y2="67057"/>
                        <a14:foregroundMark x1="3506" y1="77778" x2="3506" y2="77778"/>
                        <a14:foregroundMark x1="92727" y1="33918" x2="92468" y2="29630"/>
                        <a14:foregroundMark x1="47273" y1="84016" x2="63377" y2="82651"/>
                        <a14:foregroundMark x1="63377" y1="82651" x2="67532" y2="84405"/>
                        <a14:foregroundMark x1="45065" y1="91813" x2="47403" y2="82651"/>
                        <a14:foregroundMark x1="67403" y1="84016" x2="68831" y2="87719"/>
                        <a14:foregroundMark x1="43636" y1="93762" x2="45584" y2="83626"/>
                        <a14:foregroundMark x1="96494" y1="32554" x2="97013" y2="2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6" y="2348880"/>
            <a:ext cx="3073971" cy="20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43F929-02CA-406E-8357-05F3CC0BA05B}"/>
              </a:ext>
            </a:extLst>
          </p:cNvPr>
          <p:cNvSpPr txBox="1"/>
          <p:nvPr/>
        </p:nvSpPr>
        <p:spPr>
          <a:xfrm>
            <a:off x="1331640" y="4077073"/>
            <a:ext cx="6696744" cy="212365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</a:rPr>
              <a:t>singleton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void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more than 1 doubleton</a:t>
            </a:r>
          </a:p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5-card major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E57FA25-6B8A-4D20-9D8D-FEA93067455D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dirty="0"/>
              <a:t>Balanced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5 - Ha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325925" cy="184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B9CAFB6-4C85-405D-B416-5B9952D2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11" y="2564904"/>
            <a:ext cx="2974402" cy="15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9803C3-7F30-4A5D-BF6F-8F4F7374838A}"/>
              </a:ext>
            </a:extLst>
          </p:cNvPr>
          <p:cNvSpPr txBox="1"/>
          <p:nvPr/>
        </p:nvSpPr>
        <p:spPr>
          <a:xfrm>
            <a:off x="1331640" y="4077073"/>
            <a:ext cx="6696744" cy="2123658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</a:rPr>
              <a:t>singleton</a:t>
            </a: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or void</a:t>
            </a:r>
          </a:p>
          <a:p>
            <a:pPr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more than 1 doubleton</a:t>
            </a:r>
          </a:p>
          <a:p>
            <a:pPr algn="just">
              <a:buFont typeface="Arial" pitchFamily="34" charset="0"/>
              <a:buChar char="•"/>
            </a:pPr>
            <a:r>
              <a:rPr lang="en-NZ" sz="4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 No 5-card major</a:t>
            </a:r>
            <a:endParaRPr lang="en-NZ" sz="5400" b="1" dirty="0">
              <a:ln>
                <a:solidFill>
                  <a:schemeClr val="tx1"/>
                </a:solidFill>
              </a:ln>
              <a:solidFill>
                <a:srgbClr val="2A700F"/>
              </a:solidFill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B67B28-3243-4DEA-ADEB-26B5F8E93647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229600" cy="86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dirty="0"/>
              <a:t>Balanced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9119</TotalTime>
  <Words>619</Words>
  <Application>Microsoft Office PowerPoint</Application>
  <PresentationFormat>On-screen Show (4:3)</PresentationFormat>
  <Paragraphs>141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Bigshoulders</vt:lpstr>
      <vt:lpstr>Calibri</vt:lpstr>
      <vt:lpstr>Gill Sans MT</vt:lpstr>
      <vt:lpstr>Symbol</vt:lpstr>
      <vt:lpstr>Office Theme</vt:lpstr>
      <vt:lpstr>PowerPoint Presentation</vt:lpstr>
      <vt:lpstr>Lesson Five  Balanced Hands</vt:lpstr>
      <vt:lpstr>Opener’s First Bid</vt:lpstr>
      <vt:lpstr>Basic Rules for Opening 1NT</vt:lpstr>
      <vt:lpstr>What is a balanced hand?</vt:lpstr>
      <vt:lpstr>Balanced or Not?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responder decide to do?</vt:lpstr>
      <vt:lpstr>Responses to 1NT – Balanced Hand</vt:lpstr>
      <vt:lpstr>PowerPoint Presentation</vt:lpstr>
      <vt:lpstr>After 1NT what does responder do?</vt:lpstr>
      <vt:lpstr>PowerPoint Presentation</vt:lpstr>
      <vt:lpstr>Responses to 1NT – Unbalanced Hand</vt:lpstr>
      <vt:lpstr>Responses to 1NT – Unbalanced Hand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Douglas Russell</cp:lastModifiedBy>
  <cp:revision>265</cp:revision>
  <dcterms:created xsi:type="dcterms:W3CDTF">2013-02-20T01:53:33Z</dcterms:created>
  <dcterms:modified xsi:type="dcterms:W3CDTF">2023-12-04T01:23:00Z</dcterms:modified>
</cp:coreProperties>
</file>