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7"/>
  </p:notesMasterIdLst>
  <p:handoutMasterIdLst>
    <p:handoutMasterId r:id="rId38"/>
  </p:handoutMasterIdLst>
  <p:sldIdLst>
    <p:sldId id="463" r:id="rId2"/>
    <p:sldId id="421" r:id="rId3"/>
    <p:sldId id="422" r:id="rId4"/>
    <p:sldId id="423" r:id="rId5"/>
    <p:sldId id="457" r:id="rId6"/>
    <p:sldId id="426" r:id="rId7"/>
    <p:sldId id="462" r:id="rId8"/>
    <p:sldId id="429" r:id="rId9"/>
    <p:sldId id="430" r:id="rId10"/>
    <p:sldId id="431" r:id="rId11"/>
    <p:sldId id="433" r:id="rId12"/>
    <p:sldId id="459" r:id="rId13"/>
    <p:sldId id="461" r:id="rId14"/>
    <p:sldId id="436" r:id="rId15"/>
    <p:sldId id="460" r:id="rId16"/>
    <p:sldId id="438" r:id="rId17"/>
    <p:sldId id="439" r:id="rId18"/>
    <p:sldId id="440" r:id="rId19"/>
    <p:sldId id="442" r:id="rId20"/>
    <p:sldId id="443" r:id="rId21"/>
    <p:sldId id="444" r:id="rId22"/>
    <p:sldId id="445" r:id="rId23"/>
    <p:sldId id="446" r:id="rId24"/>
    <p:sldId id="447" r:id="rId25"/>
    <p:sldId id="448" r:id="rId26"/>
    <p:sldId id="449" r:id="rId27"/>
    <p:sldId id="450" r:id="rId28"/>
    <p:sldId id="451" r:id="rId29"/>
    <p:sldId id="452" r:id="rId30"/>
    <p:sldId id="453" r:id="rId31"/>
    <p:sldId id="454" r:id="rId32"/>
    <p:sldId id="465" r:id="rId33"/>
    <p:sldId id="466" r:id="rId34"/>
    <p:sldId id="467" r:id="rId35"/>
    <p:sldId id="464" r:id="rId3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7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354" y="67"/>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en-NZ"/>
          </a:p>
        </p:txBody>
      </p:sp>
      <p:sp>
        <p:nvSpPr>
          <p:cNvPr id="3" name="Date Placeholder 2"/>
          <p:cNvSpPr>
            <a:spLocks noGrp="1"/>
          </p:cNvSpPr>
          <p:nvPr>
            <p:ph type="dt" sz="quarter" idx="1"/>
          </p:nvPr>
        </p:nvSpPr>
        <p:spPr>
          <a:xfrm>
            <a:off x="3850443" y="1"/>
            <a:ext cx="2945659" cy="496332"/>
          </a:xfrm>
          <a:prstGeom prst="rect">
            <a:avLst/>
          </a:prstGeom>
        </p:spPr>
        <p:txBody>
          <a:bodyPr vert="horz" lIns="95562" tIns="47781" rIns="95562" bIns="47781" rtlCol="0"/>
          <a:lstStyle>
            <a:lvl1pPr algn="r">
              <a:defRPr sz="1300"/>
            </a:lvl1pPr>
          </a:lstStyle>
          <a:p>
            <a:fld id="{93690369-EA61-4D28-ABAA-339CB8F82449}" type="datetimeFigureOut">
              <a:rPr lang="en-NZ" smtClean="0"/>
              <a:pPr/>
              <a:t>4/12/2023</a:t>
            </a:fld>
            <a:endParaRPr lang="en-NZ"/>
          </a:p>
        </p:txBody>
      </p:sp>
      <p:sp>
        <p:nvSpPr>
          <p:cNvPr id="4" name="Footer Placeholder 3"/>
          <p:cNvSpPr>
            <a:spLocks noGrp="1"/>
          </p:cNvSpPr>
          <p:nvPr>
            <p:ph type="ftr" sz="quarter" idx="2"/>
          </p:nvPr>
        </p:nvSpPr>
        <p:spPr>
          <a:xfrm>
            <a:off x="0" y="9428584"/>
            <a:ext cx="2945659" cy="496332"/>
          </a:xfrm>
          <a:prstGeom prst="rect">
            <a:avLst/>
          </a:prstGeom>
        </p:spPr>
        <p:txBody>
          <a:bodyPr vert="horz" lIns="95562" tIns="47781" rIns="95562" bIns="47781" rtlCol="0" anchor="b"/>
          <a:lstStyle>
            <a:lvl1pPr algn="l">
              <a:defRPr sz="1300"/>
            </a:lvl1pPr>
          </a:lstStyle>
          <a:p>
            <a:endParaRPr lang="en-NZ"/>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5562" tIns="47781" rIns="95562" bIns="47781" rtlCol="0" anchor="b"/>
          <a:lstStyle>
            <a:lvl1pPr algn="r">
              <a:defRPr sz="1300"/>
            </a:lvl1pPr>
          </a:lstStyle>
          <a:p>
            <a:fld id="{17E71328-DAE2-47C5-957A-12A4CF7223B5}" type="slidenum">
              <a:rPr lang="en-NZ" smtClean="0"/>
              <a:pPr/>
              <a:t>‹#›</a:t>
            </a:fld>
            <a:endParaRPr lang="en-NZ"/>
          </a:p>
        </p:txBody>
      </p:sp>
    </p:spTree>
    <p:extLst>
      <p:ext uri="{BB962C8B-B14F-4D97-AF65-F5344CB8AC3E}">
        <p14:creationId xmlns:p14="http://schemas.microsoft.com/office/powerpoint/2010/main" val="2223967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en-NZ"/>
          </a:p>
        </p:txBody>
      </p:sp>
      <p:sp>
        <p:nvSpPr>
          <p:cNvPr id="3" name="Date Placeholder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854AD07A-8AE9-4621-8908-CC63674184FC}" type="datetimeFigureOut">
              <a:rPr lang="en-NZ" smtClean="0"/>
              <a:pPr/>
              <a:t>4/12/2023</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2" tIns="47781" rIns="95562" bIns="47781"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62" tIns="47781" rIns="95562" bIns="477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en-NZ"/>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E141E241-F53C-41FE-9ADC-BC7D7146BCD4}" type="slidenum">
              <a:rPr lang="en-NZ" smtClean="0"/>
              <a:pPr/>
              <a:t>‹#›</a:t>
            </a:fld>
            <a:endParaRPr lang="en-NZ"/>
          </a:p>
        </p:txBody>
      </p:sp>
    </p:spTree>
    <p:extLst>
      <p:ext uri="{BB962C8B-B14F-4D97-AF65-F5344CB8AC3E}">
        <p14:creationId xmlns:p14="http://schemas.microsoft.com/office/powerpoint/2010/main" val="78433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E141E241-F53C-41FE-9ADC-BC7D7146BCD4}" type="slidenum">
              <a:rPr lang="en-NZ" smtClean="0"/>
              <a:pPr/>
              <a:t>6</a:t>
            </a:fld>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Hide this slide if you do not want to use it</a:t>
            </a:r>
          </a:p>
        </p:txBody>
      </p:sp>
      <p:sp>
        <p:nvSpPr>
          <p:cNvPr id="4" name="Slide Number Placeholder 3"/>
          <p:cNvSpPr>
            <a:spLocks noGrp="1"/>
          </p:cNvSpPr>
          <p:nvPr>
            <p:ph type="sldNum" sz="quarter" idx="5"/>
          </p:nvPr>
        </p:nvSpPr>
        <p:spPr/>
        <p:txBody>
          <a:bodyPr/>
          <a:lstStyle/>
          <a:p>
            <a:fld id="{E141E241-F53C-41FE-9ADC-BC7D7146BCD4}" type="slidenum">
              <a:rPr lang="en-NZ" smtClean="0"/>
              <a:pPr/>
              <a:t>34</a:t>
            </a:fld>
            <a:endParaRPr lang="en-NZ"/>
          </a:p>
        </p:txBody>
      </p:sp>
    </p:spTree>
    <p:extLst>
      <p:ext uri="{BB962C8B-B14F-4D97-AF65-F5344CB8AC3E}">
        <p14:creationId xmlns:p14="http://schemas.microsoft.com/office/powerpoint/2010/main" val="488362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E141E241-F53C-41FE-9ADC-BC7D7146BCD4}" type="slidenum">
              <a:rPr lang="en-NZ" smtClean="0"/>
              <a:pPr/>
              <a:t>7</a:t>
            </a:fld>
            <a:endParaRPr lang="en-NZ"/>
          </a:p>
        </p:txBody>
      </p:sp>
    </p:spTree>
    <p:extLst>
      <p:ext uri="{BB962C8B-B14F-4D97-AF65-F5344CB8AC3E}">
        <p14:creationId xmlns:p14="http://schemas.microsoft.com/office/powerpoint/2010/main" val="1781482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E141E241-F53C-41FE-9ADC-BC7D7146BCD4}" type="slidenum">
              <a:rPr lang="en-NZ" smtClean="0"/>
              <a:pPr/>
              <a:t>14</a:t>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E141E241-F53C-41FE-9ADC-BC7D7146BCD4}" type="slidenum">
              <a:rPr lang="en-NZ" smtClean="0"/>
              <a:pPr/>
              <a:t>16</a:t>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E141E241-F53C-41FE-9ADC-BC7D7146BCD4}" type="slidenum">
              <a:rPr lang="en-NZ" smtClean="0"/>
              <a:pPr/>
              <a:t>25</a:t>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E141E241-F53C-41FE-9ADC-BC7D7146BCD4}" type="slidenum">
              <a:rPr lang="en-NZ" smtClean="0"/>
              <a:pPr/>
              <a:t>26</a:t>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E141E241-F53C-41FE-9ADC-BC7D7146BCD4}" type="slidenum">
              <a:rPr lang="en-NZ" smtClean="0"/>
              <a:pPr/>
              <a:t>27</a:t>
            </a:fld>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E141E241-F53C-41FE-9ADC-BC7D7146BCD4}" type="slidenum">
              <a:rPr lang="en-NZ" smtClean="0"/>
              <a:pPr/>
              <a:t>28</a:t>
            </a:fld>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Hide this slide if you do not want to use it</a:t>
            </a:r>
          </a:p>
        </p:txBody>
      </p:sp>
      <p:sp>
        <p:nvSpPr>
          <p:cNvPr id="4" name="Slide Number Placeholder 3"/>
          <p:cNvSpPr>
            <a:spLocks noGrp="1"/>
          </p:cNvSpPr>
          <p:nvPr>
            <p:ph type="sldNum" sz="quarter" idx="5"/>
          </p:nvPr>
        </p:nvSpPr>
        <p:spPr/>
        <p:txBody>
          <a:bodyPr/>
          <a:lstStyle/>
          <a:p>
            <a:fld id="{E141E241-F53C-41FE-9ADC-BC7D7146BCD4}" type="slidenum">
              <a:rPr lang="en-NZ" smtClean="0"/>
              <a:pPr/>
              <a:t>33</a:t>
            </a:fld>
            <a:endParaRPr lang="en-NZ"/>
          </a:p>
        </p:txBody>
      </p:sp>
    </p:spTree>
    <p:extLst>
      <p:ext uri="{BB962C8B-B14F-4D97-AF65-F5344CB8AC3E}">
        <p14:creationId xmlns:p14="http://schemas.microsoft.com/office/powerpoint/2010/main" val="3793467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0F40268-64D2-4B9E-B39D-47D316979B5F}" type="datetimeFigureOut">
              <a:rPr lang="en-US" smtClean="0"/>
              <a:pPr/>
              <a:t>12/4/2023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5"/>
          <p:cNvSpPr txBox="1">
            <a:spLocks/>
          </p:cNvSpPr>
          <p:nvPr userDrawn="1"/>
        </p:nvSpPr>
        <p:spPr>
          <a:xfrm>
            <a:off x="7058892" y="6308148"/>
            <a:ext cx="20574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A5336E-1954-4E4D-BCA4-6310509CADC3}" type="slidenum">
              <a:rPr lang="en-US" sz="900" smtClean="0"/>
              <a:pPr/>
              <a:t>‹#›</a:t>
            </a:fld>
            <a:endParaRPr lang="en-US" sz="900" dirty="0"/>
          </a:p>
        </p:txBody>
      </p:sp>
      <p:pic>
        <p:nvPicPr>
          <p:cNvPr id="12" name="Picture 11" descr="NZ BRIDGE_logo1_tagline_.jpg">
            <a:extLst>
              <a:ext uri="{FF2B5EF4-FFF2-40B4-BE49-F238E27FC236}">
                <a16:creationId xmlns:a16="http://schemas.microsoft.com/office/drawing/2014/main" id="{12866200-2B4D-4185-99FE-EDD5D4EE555B}"/>
              </a:ext>
            </a:extLst>
          </p:cNvPr>
          <p:cNvPicPr>
            <a:picLocks noChangeAspect="1"/>
          </p:cNvPicPr>
          <p:nvPr userDrawn="1"/>
        </p:nvPicPr>
        <p:blipFill>
          <a:blip r:embed="rId2"/>
          <a:stretch>
            <a:fillRect/>
          </a:stretch>
        </p:blipFill>
        <p:spPr>
          <a:xfrm>
            <a:off x="7020272" y="331891"/>
            <a:ext cx="1854708" cy="1324543"/>
          </a:xfrm>
          <a:prstGeom prst="rect">
            <a:avLst/>
          </a:prstGeom>
        </p:spPr>
      </p:pic>
      <p:pic>
        <p:nvPicPr>
          <p:cNvPr id="11" name="Picture 10" descr="nzbridge suts.jpg">
            <a:extLst>
              <a:ext uri="{FF2B5EF4-FFF2-40B4-BE49-F238E27FC236}">
                <a16:creationId xmlns:a16="http://schemas.microsoft.com/office/drawing/2014/main" id="{9F8A4AD6-BBFE-46EA-8CFE-AB5EF3465D46}"/>
              </a:ext>
            </a:extLst>
          </p:cNvPr>
          <p:cNvPicPr>
            <a:picLocks noChangeAspect="1"/>
          </p:cNvPicPr>
          <p:nvPr userDrawn="1"/>
        </p:nvPicPr>
        <p:blipFill>
          <a:blip r:embed="rId3"/>
          <a:stretch>
            <a:fillRect/>
          </a:stretch>
        </p:blipFill>
        <p:spPr>
          <a:xfrm>
            <a:off x="0" y="6248400"/>
            <a:ext cx="9144000" cy="609600"/>
          </a:xfrm>
          <a:prstGeom prst="rect">
            <a:avLst/>
          </a:prstGeom>
        </p:spPr>
      </p:pic>
    </p:spTree>
    <p:extLst>
      <p:ext uri="{BB962C8B-B14F-4D97-AF65-F5344CB8AC3E}">
        <p14:creationId xmlns:p14="http://schemas.microsoft.com/office/powerpoint/2010/main" val="1092111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1"/>
                </a:solidFill>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nzbridge suts.jpg">
            <a:extLst>
              <a:ext uri="{FF2B5EF4-FFF2-40B4-BE49-F238E27FC236}">
                <a16:creationId xmlns:a16="http://schemas.microsoft.com/office/drawing/2014/main" id="{1C1BFAFE-F3A8-4E87-A0E9-2023B3CB65EB}"/>
              </a:ext>
            </a:extLst>
          </p:cNvPr>
          <p:cNvPicPr>
            <a:picLocks noChangeAspect="1"/>
          </p:cNvPicPr>
          <p:nvPr userDrawn="1"/>
        </p:nvPicPr>
        <p:blipFill>
          <a:blip r:embed="rId2"/>
          <a:stretch>
            <a:fillRect/>
          </a:stretch>
        </p:blipFill>
        <p:spPr>
          <a:xfrm>
            <a:off x="0" y="6248400"/>
            <a:ext cx="9144000" cy="609600"/>
          </a:xfrm>
          <a:prstGeom prst="rect">
            <a:avLst/>
          </a:prstGeom>
        </p:spPr>
      </p:pic>
    </p:spTree>
    <p:extLst>
      <p:ext uri="{BB962C8B-B14F-4D97-AF65-F5344CB8AC3E}">
        <p14:creationId xmlns:p14="http://schemas.microsoft.com/office/powerpoint/2010/main" val="162948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0F40268-64D2-4B9E-B39D-47D316979B5F}" type="datetimeFigureOut">
              <a:rPr lang="en-US" smtClean="0"/>
              <a:pPr/>
              <a:t>12/4/2023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04BD28C-DFAA-410C-AD7A-9F6C81DC4F23}"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0048" y="6619281"/>
            <a:ext cx="554189" cy="206864"/>
          </a:xfrm>
          <a:prstGeom prst="rect">
            <a:avLst/>
          </a:prstGeom>
        </p:spPr>
      </p:pic>
      <p:sp>
        <p:nvSpPr>
          <p:cNvPr id="11" name="Slide Number Placeholder 5"/>
          <p:cNvSpPr txBox="1">
            <a:spLocks/>
          </p:cNvSpPr>
          <p:nvPr userDrawn="1"/>
        </p:nvSpPr>
        <p:spPr>
          <a:xfrm>
            <a:off x="7058892" y="6308148"/>
            <a:ext cx="20574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A5336E-1954-4E4D-BCA4-6310509CADC3}" type="slidenum">
              <a:rPr lang="en-US" sz="900" smtClean="0"/>
              <a:pPr/>
              <a:t>‹#›</a:t>
            </a:fld>
            <a:endParaRPr lang="en-US" sz="900" dirty="0"/>
          </a:p>
        </p:txBody>
      </p:sp>
      <p:pic>
        <p:nvPicPr>
          <p:cNvPr id="12" name="Picture 11" descr="Untitled-4.jpg">
            <a:extLst>
              <a:ext uri="{FF2B5EF4-FFF2-40B4-BE49-F238E27FC236}">
                <a16:creationId xmlns:a16="http://schemas.microsoft.com/office/drawing/2014/main" id="{B9FEBD6F-74D7-4777-BA07-A610D79C37D9}"/>
              </a:ext>
            </a:extLst>
          </p:cNvPr>
          <p:cNvPicPr>
            <a:picLocks noChangeAspect="1"/>
          </p:cNvPicPr>
          <p:nvPr userDrawn="1"/>
        </p:nvPicPr>
        <p:blipFill>
          <a:blip r:embed="rId3"/>
          <a:stretch>
            <a:fillRect/>
          </a:stretch>
        </p:blipFill>
        <p:spPr>
          <a:xfrm>
            <a:off x="0" y="6253588"/>
            <a:ext cx="9144000" cy="604412"/>
          </a:xfrm>
          <a:prstGeom prst="rect">
            <a:avLst/>
          </a:prstGeom>
        </p:spPr>
      </p:pic>
      <p:pic>
        <p:nvPicPr>
          <p:cNvPr id="13" name="Picture 12" descr="NZ BRIDGE_logo1_tagline_.jpg">
            <a:extLst>
              <a:ext uri="{FF2B5EF4-FFF2-40B4-BE49-F238E27FC236}">
                <a16:creationId xmlns:a16="http://schemas.microsoft.com/office/drawing/2014/main" id="{708690C1-AFF0-48FA-A7B8-CEBA393A23B8}"/>
              </a:ext>
            </a:extLst>
          </p:cNvPr>
          <p:cNvPicPr>
            <a:picLocks noChangeAspect="1"/>
          </p:cNvPicPr>
          <p:nvPr userDrawn="1"/>
        </p:nvPicPr>
        <p:blipFill>
          <a:blip r:embed="rId4"/>
          <a:stretch>
            <a:fillRect/>
          </a:stretch>
        </p:blipFill>
        <p:spPr>
          <a:xfrm>
            <a:off x="7020272" y="331891"/>
            <a:ext cx="1854708" cy="1324543"/>
          </a:xfrm>
          <a:prstGeom prst="rect">
            <a:avLst/>
          </a:prstGeom>
        </p:spPr>
      </p:pic>
    </p:spTree>
    <p:extLst>
      <p:ext uri="{BB962C8B-B14F-4D97-AF65-F5344CB8AC3E}">
        <p14:creationId xmlns:p14="http://schemas.microsoft.com/office/powerpoint/2010/main" val="204877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0942" y="363538"/>
            <a:ext cx="7886700" cy="1325563"/>
          </a:xfr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0F40268-64D2-4B9E-B39D-47D316979B5F}" type="datetimeFigureOut">
              <a:rPr lang="en-US" smtClean="0"/>
              <a:pPr/>
              <a:t>12/4/2023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04BD28C-DFAA-410C-AD7A-9F6C81DC4F23}"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0048" y="6619281"/>
            <a:ext cx="554189" cy="206864"/>
          </a:xfrm>
          <a:prstGeom prst="rect">
            <a:avLst/>
          </a:prstGeom>
        </p:spPr>
      </p:pic>
      <p:sp>
        <p:nvSpPr>
          <p:cNvPr id="12" name="Slide Number Placeholder 5"/>
          <p:cNvSpPr txBox="1">
            <a:spLocks/>
          </p:cNvSpPr>
          <p:nvPr userDrawn="1"/>
        </p:nvSpPr>
        <p:spPr>
          <a:xfrm>
            <a:off x="7058892" y="6308148"/>
            <a:ext cx="20574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A5336E-1954-4E4D-BCA4-6310509CADC3}" type="slidenum">
              <a:rPr lang="en-US" sz="900" smtClean="0"/>
              <a:pPr/>
              <a:t>‹#›</a:t>
            </a:fld>
            <a:endParaRPr lang="en-US" sz="900" dirty="0"/>
          </a:p>
        </p:txBody>
      </p:sp>
      <p:pic>
        <p:nvPicPr>
          <p:cNvPr id="13" name="Picture 12" descr="Untitled-4.jpg">
            <a:extLst>
              <a:ext uri="{FF2B5EF4-FFF2-40B4-BE49-F238E27FC236}">
                <a16:creationId xmlns:a16="http://schemas.microsoft.com/office/drawing/2014/main" id="{FD8DBC25-1B82-469A-B71B-DDFE2CDD2E6A}"/>
              </a:ext>
            </a:extLst>
          </p:cNvPr>
          <p:cNvPicPr>
            <a:picLocks noChangeAspect="1"/>
          </p:cNvPicPr>
          <p:nvPr userDrawn="1"/>
        </p:nvPicPr>
        <p:blipFill>
          <a:blip r:embed="rId3"/>
          <a:stretch>
            <a:fillRect/>
          </a:stretch>
        </p:blipFill>
        <p:spPr>
          <a:xfrm>
            <a:off x="0" y="6253588"/>
            <a:ext cx="9144000" cy="604412"/>
          </a:xfrm>
          <a:prstGeom prst="rect">
            <a:avLst/>
          </a:prstGeom>
        </p:spPr>
      </p:pic>
    </p:spTree>
    <p:extLst>
      <p:ext uri="{BB962C8B-B14F-4D97-AF65-F5344CB8AC3E}">
        <p14:creationId xmlns:p14="http://schemas.microsoft.com/office/powerpoint/2010/main" val="433143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C0F40268-64D2-4B9E-B39D-47D316979B5F}" type="datetimeFigureOut">
              <a:rPr lang="en-US" smtClean="0"/>
              <a:pPr/>
              <a:t>12/4/2023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B04BD28C-DFAA-410C-AD7A-9F6C81DC4F23}" type="slidenum">
              <a:rPr lang="en-US" smtClean="0"/>
              <a:pPr/>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0048" y="6619281"/>
            <a:ext cx="554189" cy="206864"/>
          </a:xfrm>
          <a:prstGeom prst="rect">
            <a:avLst/>
          </a:prstGeom>
        </p:spPr>
      </p:pic>
      <p:sp>
        <p:nvSpPr>
          <p:cNvPr id="14" name="Slide Number Placeholder 5"/>
          <p:cNvSpPr txBox="1">
            <a:spLocks/>
          </p:cNvSpPr>
          <p:nvPr userDrawn="1"/>
        </p:nvSpPr>
        <p:spPr>
          <a:xfrm>
            <a:off x="7058892" y="6308148"/>
            <a:ext cx="20574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A5336E-1954-4E4D-BCA4-6310509CADC3}" type="slidenum">
              <a:rPr lang="en-US" sz="900" smtClean="0"/>
              <a:pPr/>
              <a:t>‹#›</a:t>
            </a:fld>
            <a:endParaRPr lang="en-US" sz="900" dirty="0"/>
          </a:p>
        </p:txBody>
      </p:sp>
      <p:pic>
        <p:nvPicPr>
          <p:cNvPr id="15" name="Picture 14" descr="Untitled-4.jpg">
            <a:extLst>
              <a:ext uri="{FF2B5EF4-FFF2-40B4-BE49-F238E27FC236}">
                <a16:creationId xmlns:a16="http://schemas.microsoft.com/office/drawing/2014/main" id="{9A51BA8B-D3F5-417E-A8BA-F6250C66E366}"/>
              </a:ext>
            </a:extLst>
          </p:cNvPr>
          <p:cNvPicPr>
            <a:picLocks noChangeAspect="1"/>
          </p:cNvPicPr>
          <p:nvPr userDrawn="1"/>
        </p:nvPicPr>
        <p:blipFill>
          <a:blip r:embed="rId3"/>
          <a:stretch>
            <a:fillRect/>
          </a:stretch>
        </p:blipFill>
        <p:spPr>
          <a:xfrm>
            <a:off x="0" y="6253588"/>
            <a:ext cx="9144000" cy="604412"/>
          </a:xfrm>
          <a:prstGeom prst="rect">
            <a:avLst/>
          </a:prstGeom>
        </p:spPr>
      </p:pic>
    </p:spTree>
    <p:extLst>
      <p:ext uri="{BB962C8B-B14F-4D97-AF65-F5344CB8AC3E}">
        <p14:creationId xmlns:p14="http://schemas.microsoft.com/office/powerpoint/2010/main" val="181413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0F40268-64D2-4B9E-B39D-47D316979B5F}" type="datetimeFigureOut">
              <a:rPr lang="en-US" smtClean="0"/>
              <a:pPr/>
              <a:t>12/4/2023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04BD28C-DFAA-410C-AD7A-9F6C81DC4F23}"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0048" y="6619281"/>
            <a:ext cx="554189" cy="206864"/>
          </a:xfrm>
          <a:prstGeom prst="rect">
            <a:avLst/>
          </a:prstGeom>
        </p:spPr>
      </p:pic>
      <p:sp>
        <p:nvSpPr>
          <p:cNvPr id="10" name="Slide Number Placeholder 5"/>
          <p:cNvSpPr txBox="1">
            <a:spLocks/>
          </p:cNvSpPr>
          <p:nvPr userDrawn="1"/>
        </p:nvSpPr>
        <p:spPr>
          <a:xfrm>
            <a:off x="7058892" y="6308148"/>
            <a:ext cx="20574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A5336E-1954-4E4D-BCA4-6310509CADC3}" type="slidenum">
              <a:rPr lang="en-US" sz="900" smtClean="0"/>
              <a:pPr/>
              <a:t>‹#›</a:t>
            </a:fld>
            <a:endParaRPr lang="en-US" sz="900" dirty="0"/>
          </a:p>
        </p:txBody>
      </p:sp>
      <p:pic>
        <p:nvPicPr>
          <p:cNvPr id="11" name="Picture 10" descr="Untitled-4.jpg">
            <a:extLst>
              <a:ext uri="{FF2B5EF4-FFF2-40B4-BE49-F238E27FC236}">
                <a16:creationId xmlns:a16="http://schemas.microsoft.com/office/drawing/2014/main" id="{ED300A10-5C28-4B2D-952C-DE125ED0EA05}"/>
              </a:ext>
            </a:extLst>
          </p:cNvPr>
          <p:cNvPicPr>
            <a:picLocks noChangeAspect="1"/>
          </p:cNvPicPr>
          <p:nvPr userDrawn="1"/>
        </p:nvPicPr>
        <p:blipFill>
          <a:blip r:embed="rId3"/>
          <a:stretch>
            <a:fillRect/>
          </a:stretch>
        </p:blipFill>
        <p:spPr>
          <a:xfrm>
            <a:off x="0" y="6253588"/>
            <a:ext cx="9144000" cy="604412"/>
          </a:xfrm>
          <a:prstGeom prst="rect">
            <a:avLst/>
          </a:prstGeom>
        </p:spPr>
      </p:pic>
    </p:spTree>
    <p:extLst>
      <p:ext uri="{BB962C8B-B14F-4D97-AF65-F5344CB8AC3E}">
        <p14:creationId xmlns:p14="http://schemas.microsoft.com/office/powerpoint/2010/main" val="17970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C0F40268-64D2-4B9E-B39D-47D316979B5F}" type="datetimeFigureOut">
              <a:rPr lang="en-US" smtClean="0"/>
              <a:pPr/>
              <a:t>12/4/2023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04BD28C-DFAA-410C-AD7A-9F6C81DC4F23}"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0048" y="6619281"/>
            <a:ext cx="554189" cy="206864"/>
          </a:xfrm>
          <a:prstGeom prst="rect">
            <a:avLst/>
          </a:prstGeom>
        </p:spPr>
      </p:pic>
      <p:sp>
        <p:nvSpPr>
          <p:cNvPr id="9" name="Slide Number Placeholder 5"/>
          <p:cNvSpPr txBox="1">
            <a:spLocks/>
          </p:cNvSpPr>
          <p:nvPr userDrawn="1"/>
        </p:nvSpPr>
        <p:spPr>
          <a:xfrm>
            <a:off x="7058892" y="6308148"/>
            <a:ext cx="20574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A5336E-1954-4E4D-BCA4-6310509CADC3}" type="slidenum">
              <a:rPr lang="en-US" sz="900" smtClean="0"/>
              <a:pPr/>
              <a:t>‹#›</a:t>
            </a:fld>
            <a:endParaRPr lang="en-US" sz="900" dirty="0"/>
          </a:p>
        </p:txBody>
      </p:sp>
      <p:pic>
        <p:nvPicPr>
          <p:cNvPr id="10" name="Picture 9" descr="Untitled-4.jpg">
            <a:extLst>
              <a:ext uri="{FF2B5EF4-FFF2-40B4-BE49-F238E27FC236}">
                <a16:creationId xmlns:a16="http://schemas.microsoft.com/office/drawing/2014/main" id="{4B0A4F20-3B62-4CE6-92BC-3759C910D807}"/>
              </a:ext>
            </a:extLst>
          </p:cNvPr>
          <p:cNvPicPr>
            <a:picLocks noChangeAspect="1"/>
          </p:cNvPicPr>
          <p:nvPr userDrawn="1"/>
        </p:nvPicPr>
        <p:blipFill>
          <a:blip r:embed="rId3"/>
          <a:stretch>
            <a:fillRect/>
          </a:stretch>
        </p:blipFill>
        <p:spPr>
          <a:xfrm>
            <a:off x="0" y="6253588"/>
            <a:ext cx="9144000" cy="604412"/>
          </a:xfrm>
          <a:prstGeom prst="rect">
            <a:avLst/>
          </a:prstGeom>
        </p:spPr>
      </p:pic>
    </p:spTree>
    <p:extLst>
      <p:ext uri="{BB962C8B-B14F-4D97-AF65-F5344CB8AC3E}">
        <p14:creationId xmlns:p14="http://schemas.microsoft.com/office/powerpoint/2010/main" val="337909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522954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txStyles>
    <p:titleStyle>
      <a:lvl1pPr algn="l" defTabSz="6858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1.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png"/><Relationship Id="rId7" Type="http://schemas.openxmlformats.org/officeDocument/2006/relationships/image" Target="../media/image11.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png"/><Relationship Id="rId7" Type="http://schemas.openxmlformats.org/officeDocument/2006/relationships/image" Target="../media/image11.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1.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png"/><Relationship Id="rId7" Type="http://schemas.openxmlformats.org/officeDocument/2006/relationships/image" Target="../media/image11.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1581247"/>
            <a:ext cx="8229600" cy="2088232"/>
          </a:xfrm>
          <a:prstGeom prst="rect">
            <a:avLst/>
          </a:prstGeom>
        </p:spPr>
        <p:txBody>
          <a:bodyPr vert="horz" lIns="91440" tIns="45720" rIns="91440" bIns="45720" rtlCol="0" anchor="b">
            <a:no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NZ" sz="6600" b="1" i="0" u="none" strike="noStrike" kern="1200" cap="none" spc="0" normalizeH="0" baseline="0" noProof="0" dirty="0">
                <a:ln>
                  <a:noFill/>
                </a:ln>
                <a:solidFill>
                  <a:schemeClr val="tx1"/>
                </a:solidFill>
                <a:effectLst/>
                <a:uLnTx/>
                <a:uFillTx/>
                <a:latin typeface="+mj-lt"/>
                <a:ea typeface="+mj-ea"/>
                <a:cs typeface="+mj-cs"/>
              </a:rPr>
              <a:t>BEGINNERS’ LESSONS</a:t>
            </a:r>
            <a:br>
              <a:rPr kumimoji="0" lang="en-NZ" sz="6000" b="1" i="0" u="none" strike="noStrike" kern="1200" cap="none" spc="0" normalizeH="0" baseline="0" noProof="0" dirty="0">
                <a:ln>
                  <a:noFill/>
                </a:ln>
                <a:solidFill>
                  <a:schemeClr val="tx1"/>
                </a:solidFill>
                <a:effectLst/>
                <a:uLnTx/>
                <a:uFillTx/>
                <a:latin typeface="+mj-lt"/>
                <a:ea typeface="+mj-ea"/>
                <a:cs typeface="+mj-cs"/>
              </a:rPr>
            </a:br>
            <a:r>
              <a:rPr kumimoji="0" lang="en-NZ" sz="6000" b="1" i="0" u="none" strike="noStrike" kern="1200" cap="none" spc="0" normalizeH="0" baseline="0" noProof="0" dirty="0">
                <a:ln>
                  <a:noFill/>
                </a:ln>
                <a:solidFill>
                  <a:schemeClr val="tx1"/>
                </a:solidFill>
                <a:effectLst/>
                <a:uLnTx/>
                <a:uFillTx/>
                <a:latin typeface="+mj-lt"/>
                <a:ea typeface="+mj-ea"/>
                <a:cs typeface="+mj-cs"/>
              </a:rPr>
              <a:t>Welcome</a:t>
            </a:r>
          </a:p>
        </p:txBody>
      </p:sp>
      <p:sp>
        <p:nvSpPr>
          <p:cNvPr id="6" name="Subtitle 2"/>
          <p:cNvSpPr txBox="1">
            <a:spLocks/>
          </p:cNvSpPr>
          <p:nvPr/>
        </p:nvSpPr>
        <p:spPr>
          <a:xfrm>
            <a:off x="1623048" y="3789040"/>
            <a:ext cx="6837384" cy="1571600"/>
          </a:xfrm>
          <a:prstGeom prst="rect">
            <a:avLst/>
          </a:prstGeom>
        </p:spPr>
        <p:txBody>
          <a:bodyPr vert="horz">
            <a:normAutofit/>
          </a:bodyPr>
          <a:lstStyle/>
          <a:p>
            <a:pPr marL="274320" marR="0" lvl="0" indent="-274320" algn="r" defTabSz="914400" rtl="0" eaLnBrk="1" fontAlgn="auto" latinLnBrk="0" hangingPunct="1">
              <a:lnSpc>
                <a:spcPct val="100000"/>
              </a:lnSpc>
              <a:spcBef>
                <a:spcPct val="20000"/>
              </a:spcBef>
              <a:spcAft>
                <a:spcPts val="0"/>
              </a:spcAft>
              <a:buClr>
                <a:schemeClr val="accent3"/>
              </a:buClr>
              <a:buSzPct val="95000"/>
              <a:tabLst/>
              <a:defRPr/>
            </a:pPr>
            <a:r>
              <a:rPr kumimoji="0" lang="en-NZ" sz="2800" b="1" i="0" u="none" strike="noStrike" kern="1200" cap="none" spc="0" normalizeH="0" baseline="0" noProof="0" dirty="0">
                <a:ln>
                  <a:noFill/>
                </a:ln>
                <a:effectLst/>
                <a:uLnTx/>
                <a:uFillTx/>
                <a:latin typeface="+mj-lt"/>
                <a:ea typeface="+mn-ea"/>
                <a:cs typeface="+mn-cs"/>
              </a:rPr>
              <a:t>Teacher:</a:t>
            </a:r>
            <a:r>
              <a:rPr kumimoji="0" lang="en-NZ" sz="2800" b="0" i="0" u="none" strike="noStrike" kern="1200" cap="none" spc="0" normalizeH="0" baseline="0" noProof="0" dirty="0">
                <a:ln>
                  <a:noFill/>
                </a:ln>
                <a:effectLst/>
                <a:uLnTx/>
                <a:uFillTx/>
                <a:latin typeface="+mj-lt"/>
                <a:ea typeface="+mn-ea"/>
                <a:cs typeface="+mn-cs"/>
              </a:rPr>
              <a:t>  your name</a:t>
            </a:r>
          </a:p>
          <a:p>
            <a:pPr marL="274320" marR="0" lvl="0" indent="-274320" algn="r" defTabSz="914400" rtl="0" eaLnBrk="1" fontAlgn="auto" latinLnBrk="0" hangingPunct="1">
              <a:lnSpc>
                <a:spcPct val="100000"/>
              </a:lnSpc>
              <a:spcBef>
                <a:spcPct val="20000"/>
              </a:spcBef>
              <a:spcAft>
                <a:spcPts val="0"/>
              </a:spcAft>
              <a:buClr>
                <a:schemeClr val="accent3"/>
              </a:buClr>
              <a:buSzPct val="95000"/>
              <a:tabLst/>
              <a:defRPr/>
            </a:pPr>
            <a:r>
              <a:rPr kumimoji="0" lang="en-NZ" sz="2800" b="1" i="0" u="none" strike="noStrike" kern="1200" cap="none" spc="0" normalizeH="0" baseline="0" noProof="0" dirty="0">
                <a:ln>
                  <a:noFill/>
                </a:ln>
                <a:effectLst/>
                <a:uLnTx/>
                <a:uFillTx/>
                <a:latin typeface="+mj-lt"/>
                <a:ea typeface="+mn-ea"/>
                <a:cs typeface="+mn-cs"/>
              </a:rPr>
              <a:t>Telephone: </a:t>
            </a:r>
            <a:r>
              <a:rPr kumimoji="0" lang="en-NZ" sz="2800" i="0" u="none" strike="noStrike" kern="1200" cap="none" spc="0" normalizeH="0" baseline="0" noProof="0" dirty="0">
                <a:ln>
                  <a:noFill/>
                </a:ln>
                <a:effectLst/>
                <a:uLnTx/>
                <a:uFillTx/>
                <a:latin typeface="+mj-lt"/>
                <a:ea typeface="+mn-ea"/>
                <a:cs typeface="+mn-cs"/>
              </a:rPr>
              <a:t>your number</a:t>
            </a:r>
          </a:p>
          <a:p>
            <a:pPr marL="274320" lvl="0" indent="-274320" algn="r">
              <a:spcBef>
                <a:spcPct val="20000"/>
              </a:spcBef>
              <a:buClr>
                <a:schemeClr val="accent3"/>
              </a:buClr>
              <a:buSzPct val="95000"/>
              <a:defRPr/>
            </a:pPr>
            <a:r>
              <a:rPr kumimoji="0" lang="en-NZ" sz="2800" b="1" i="0" u="none" strike="noStrike" kern="1200" cap="none" spc="0" normalizeH="0" baseline="0" noProof="0" dirty="0">
                <a:ln>
                  <a:noFill/>
                </a:ln>
                <a:effectLst/>
                <a:uLnTx/>
                <a:uFillTx/>
                <a:latin typeface="+mj-lt"/>
                <a:ea typeface="+mn-ea"/>
                <a:cs typeface="+mn-cs"/>
              </a:rPr>
              <a:t>Email: </a:t>
            </a:r>
            <a:r>
              <a:rPr kumimoji="0" lang="en-NZ" sz="2800" i="0" u="none" strike="noStrike" kern="1200" cap="none" spc="0" normalizeH="0" baseline="0" noProof="0" dirty="0">
                <a:ln>
                  <a:noFill/>
                </a:ln>
                <a:effectLst/>
                <a:uLnTx/>
                <a:uFillTx/>
                <a:latin typeface="+mj-lt"/>
                <a:ea typeface="+mn-ea"/>
                <a:cs typeface="+mn-cs"/>
              </a:rPr>
              <a:t>your email</a:t>
            </a:r>
            <a:endParaRPr kumimoji="0" lang="en-NZ" sz="2800" i="1" u="none" strike="noStrike" kern="1200" cap="none" spc="0" normalizeH="0" baseline="0" noProof="0" dirty="0">
              <a:ln>
                <a:noFill/>
              </a:ln>
              <a:effectLst/>
              <a:uLnTx/>
              <a:uFillTx/>
              <a:latin typeface="+mj-lt"/>
              <a:ea typeface="+mn-ea"/>
              <a:cs typeface="+mn-cs"/>
            </a:endParaRPr>
          </a:p>
          <a:p>
            <a:pPr marL="274320" marR="0" lvl="0" indent="-274320" algn="r" defTabSz="914400" rtl="0" eaLnBrk="1" fontAlgn="auto" latinLnBrk="0" hangingPunct="1">
              <a:lnSpc>
                <a:spcPct val="100000"/>
              </a:lnSpc>
              <a:spcBef>
                <a:spcPct val="20000"/>
              </a:spcBef>
              <a:spcAft>
                <a:spcPts val="0"/>
              </a:spcAft>
              <a:buClr>
                <a:schemeClr val="accent3"/>
              </a:buClr>
              <a:buSzPct val="95000"/>
              <a:tabLst/>
              <a:defRPr/>
            </a:pPr>
            <a:endParaRPr kumimoji="0" lang="en-NZ" sz="2800" b="0" i="1" u="none" strike="noStrike" kern="1200" cap="none" spc="0" normalizeH="0" baseline="0" noProof="0" dirty="0">
              <a:ln>
                <a:noFill/>
              </a:ln>
              <a:effectLst/>
              <a:uLnTx/>
              <a:uFillTx/>
              <a:latin typeface="+mj-lt"/>
              <a:ea typeface="+mn-ea"/>
              <a:cs typeface="+mn-cs"/>
            </a:endParaRPr>
          </a:p>
        </p:txBody>
      </p:sp>
      <p:sp>
        <p:nvSpPr>
          <p:cNvPr id="9" name="Footer Placeholder 12"/>
          <p:cNvSpPr>
            <a:spLocks noGrp="1"/>
          </p:cNvSpPr>
          <p:nvPr>
            <p:ph type="ftr" sz="quarter" idx="4294967295"/>
          </p:nvPr>
        </p:nvSpPr>
        <p:spPr>
          <a:xfrm>
            <a:off x="251520" y="5949280"/>
            <a:ext cx="8640960" cy="288032"/>
          </a:xfrm>
          <a:prstGeom prst="rect">
            <a:avLst/>
          </a:prstGeom>
        </p:spPr>
        <p:txBody>
          <a:bodyPr/>
          <a:lstStyle/>
          <a:p>
            <a:r>
              <a:rPr lang="en-NZ" sz="1100" dirty="0">
                <a:latin typeface="+mj-lt"/>
              </a:rPr>
              <a:t>© Copyright Reserved New Zealand Bridge Inc. 2015                                                                                                                           Prepared by Amanda Smith</a:t>
            </a:r>
          </a:p>
        </p:txBody>
      </p:sp>
    </p:spTree>
    <p:extLst>
      <p:ext uri="{BB962C8B-B14F-4D97-AF65-F5344CB8AC3E}">
        <p14:creationId xmlns:p14="http://schemas.microsoft.com/office/powerpoint/2010/main" val="3262269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sson 8 - Board 2.JPG"/>
          <p:cNvPicPr>
            <a:picLocks noGrp="1" noChangeAspect="1"/>
          </p:cNvPicPr>
          <p:nvPr>
            <p:ph idx="1"/>
          </p:nvPr>
        </p:nvPicPr>
        <p:blipFill>
          <a:blip r:embed="rId2" cstate="print"/>
          <a:stretch>
            <a:fillRect/>
          </a:stretch>
        </p:blipFill>
        <p:spPr>
          <a:xfrm>
            <a:off x="-1" y="1"/>
            <a:ext cx="9190337" cy="6309319"/>
          </a:xfrm>
        </p:spPr>
      </p:pic>
      <p:sp>
        <p:nvSpPr>
          <p:cNvPr id="5" name="TextBox 4"/>
          <p:cNvSpPr txBox="1"/>
          <p:nvPr/>
        </p:nvSpPr>
        <p:spPr>
          <a:xfrm>
            <a:off x="5516816" y="2276872"/>
            <a:ext cx="936104" cy="584775"/>
          </a:xfrm>
          <a:prstGeom prst="rect">
            <a:avLst/>
          </a:prstGeom>
          <a:noFill/>
        </p:spPr>
        <p:txBody>
          <a:bodyPr wrap="square" rtlCol="0">
            <a:spAutoFit/>
          </a:bodyPr>
          <a:lstStyle>
            <a:defPPr>
              <a:defRPr lang="en-US"/>
            </a:defPPr>
            <a:lvl1pPr algn="ctr">
              <a:defRPr sz="3200" b="1">
                <a:effectLst>
                  <a:glow rad="101600">
                    <a:srgbClr val="FECE00">
                      <a:alpha val="60000"/>
                    </a:srgbClr>
                  </a:glow>
                </a:effectLst>
                <a:latin typeface="+mj-lt"/>
              </a:defRPr>
            </a:lvl1pPr>
          </a:lstStyle>
          <a:p>
            <a:r>
              <a:rPr lang="en-NZ" dirty="0"/>
              <a:t>3</a:t>
            </a:r>
            <a:r>
              <a:rPr lang="en-NZ" dirty="0">
                <a:solidFill>
                  <a:srgbClr val="FF0000"/>
                </a:solidFill>
                <a:sym typeface="Symbol"/>
              </a:rPr>
              <a:t></a:t>
            </a:r>
            <a:endParaRPr lang="en-NZ" dirty="0">
              <a:solidFill>
                <a:srgbClr val="FF0000"/>
              </a:solidFill>
            </a:endParaRPr>
          </a:p>
        </p:txBody>
      </p:sp>
      <p:pic>
        <p:nvPicPr>
          <p:cNvPr id="2050" name="Picture 2"/>
          <p:cNvPicPr>
            <a:picLocks noChangeAspect="1" noChangeArrowheads="1"/>
          </p:cNvPicPr>
          <p:nvPr/>
        </p:nvPicPr>
        <p:blipFill>
          <a:blip r:embed="rId3" cstate="print"/>
          <a:srcRect/>
          <a:stretch>
            <a:fillRect/>
          </a:stretch>
        </p:blipFill>
        <p:spPr bwMode="auto">
          <a:xfrm>
            <a:off x="2193068" y="1052736"/>
            <a:ext cx="290699" cy="30188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72008" y="3492790"/>
            <a:ext cx="395536" cy="368258"/>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6588224" y="3429000"/>
            <a:ext cx="319658" cy="368836"/>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2195736" y="5877272"/>
            <a:ext cx="305290" cy="354136"/>
          </a:xfrm>
          <a:prstGeom prst="rect">
            <a:avLst/>
          </a:prstGeom>
          <a:noFill/>
          <a:ln w="9525">
            <a:noFill/>
            <a:miter lim="800000"/>
            <a:headEnd/>
            <a:tailEnd/>
          </a:ln>
        </p:spPr>
      </p:pic>
      <p:pic>
        <p:nvPicPr>
          <p:cNvPr id="10" name="Picture 9" descr="green.JPG"/>
          <p:cNvPicPr>
            <a:picLocks noChangeAspect="1"/>
          </p:cNvPicPr>
          <p:nvPr/>
        </p:nvPicPr>
        <p:blipFill>
          <a:blip r:embed="rId7" cstate="print"/>
          <a:stretch>
            <a:fillRect/>
          </a:stretch>
        </p:blipFill>
        <p:spPr>
          <a:xfrm>
            <a:off x="7020273" y="4725144"/>
            <a:ext cx="2123728" cy="1564733"/>
          </a:xfrm>
          <a:prstGeom prst="rect">
            <a:avLst/>
          </a:prstGeom>
        </p:spPr>
      </p:pic>
      <p:pic>
        <p:nvPicPr>
          <p:cNvPr id="11" name="Picture 10" descr="green.JPG"/>
          <p:cNvPicPr>
            <a:picLocks noChangeAspect="1"/>
          </p:cNvPicPr>
          <p:nvPr/>
        </p:nvPicPr>
        <p:blipFill>
          <a:blip r:embed="rId7" cstate="print"/>
          <a:stretch>
            <a:fillRect/>
          </a:stretch>
        </p:blipFill>
        <p:spPr>
          <a:xfrm>
            <a:off x="0" y="0"/>
            <a:ext cx="2123728" cy="1564733"/>
          </a:xfrm>
          <a:prstGeom prst="rect">
            <a:avLst/>
          </a:prstGeom>
        </p:spPr>
      </p:pic>
      <p:sp>
        <p:nvSpPr>
          <p:cNvPr id="12" name="TextBox 11">
            <a:extLst>
              <a:ext uri="{FF2B5EF4-FFF2-40B4-BE49-F238E27FC236}">
                <a16:creationId xmlns:a16="http://schemas.microsoft.com/office/drawing/2014/main" id="{60B7EBEA-9927-410D-9499-9B40AC0B07F0}"/>
              </a:ext>
            </a:extLst>
          </p:cNvPr>
          <p:cNvSpPr txBox="1"/>
          <p:nvPr/>
        </p:nvSpPr>
        <p:spPr>
          <a:xfrm>
            <a:off x="2767675" y="3010819"/>
            <a:ext cx="3685245" cy="954107"/>
          </a:xfrm>
          <a:prstGeom prst="rect">
            <a:avLst/>
          </a:prstGeom>
          <a:solidFill>
            <a:srgbClr val="B0D7D8"/>
          </a:solidFill>
          <a:ln>
            <a:noFill/>
          </a:ln>
          <a:effectLst>
            <a:softEdge rad="127000"/>
          </a:effectLst>
        </p:spPr>
        <p:txBody>
          <a:bodyPr wrap="square" rtlCol="0">
            <a:spAutoFit/>
          </a:bodyPr>
          <a:lstStyle/>
          <a:p>
            <a:pPr algn="ctr"/>
            <a:r>
              <a:rPr lang="en-NZ" sz="2800" dirty="0"/>
              <a:t>5+ points</a:t>
            </a:r>
          </a:p>
          <a:p>
            <a:pPr algn="ctr"/>
            <a:r>
              <a:rPr lang="en-NZ" sz="2800" dirty="0"/>
              <a:t>5-card heart suit</a:t>
            </a:r>
          </a:p>
        </p:txBody>
      </p:sp>
      <p:sp>
        <p:nvSpPr>
          <p:cNvPr id="13" name="Title 1">
            <a:extLst>
              <a:ext uri="{FF2B5EF4-FFF2-40B4-BE49-F238E27FC236}">
                <a16:creationId xmlns:a16="http://schemas.microsoft.com/office/drawing/2014/main" id="{4C0867BB-ABF1-4EC8-AF5D-6DD544821BD4}"/>
              </a:ext>
            </a:extLst>
          </p:cNvPr>
          <p:cNvSpPr>
            <a:spLocks noGrp="1"/>
          </p:cNvSpPr>
          <p:nvPr>
            <p:ph type="title"/>
          </p:nvPr>
        </p:nvSpPr>
        <p:spPr>
          <a:xfrm>
            <a:off x="179512" y="124975"/>
            <a:ext cx="1872208" cy="1152128"/>
          </a:xfrm>
        </p:spPr>
        <p:txBody>
          <a:bodyPr>
            <a:noAutofit/>
          </a:bodyPr>
          <a:lstStyle/>
          <a:p>
            <a:pPr algn="ctr"/>
            <a:r>
              <a:rPr lang="en-NZ" sz="2800" b="1" dirty="0">
                <a:solidFill>
                  <a:schemeClr val="bg1"/>
                </a:solidFill>
              </a:rPr>
              <a:t>Responses to 2NT OPENER</a:t>
            </a:r>
          </a:p>
        </p:txBody>
      </p:sp>
      <p:pic>
        <p:nvPicPr>
          <p:cNvPr id="2" name="Picture 2">
            <a:extLst>
              <a:ext uri="{FF2B5EF4-FFF2-40B4-BE49-F238E27FC236}">
                <a16:creationId xmlns:a16="http://schemas.microsoft.com/office/drawing/2014/main" id="{25B801AD-CDD7-4BBE-8A73-EB42B44DF2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2067" y="1772426"/>
            <a:ext cx="3886200" cy="72390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C9030E6B-1396-4FC2-8274-F103B2B7C021}"/>
              </a:ext>
            </a:extLst>
          </p:cNvPr>
          <p:cNvGrpSpPr/>
          <p:nvPr/>
        </p:nvGrpSpPr>
        <p:grpSpPr>
          <a:xfrm>
            <a:off x="2877712" y="5871106"/>
            <a:ext cx="1014436" cy="400110"/>
            <a:chOff x="2949572" y="5908740"/>
            <a:chExt cx="1014436" cy="400110"/>
          </a:xfrm>
        </p:grpSpPr>
        <p:sp>
          <p:nvSpPr>
            <p:cNvPr id="17" name="Rectangle 16">
              <a:extLst>
                <a:ext uri="{FF2B5EF4-FFF2-40B4-BE49-F238E27FC236}">
                  <a16:creationId xmlns:a16="http://schemas.microsoft.com/office/drawing/2014/main" id="{43DA3F6B-0D0D-4C81-9AD6-635DD3771CFD}"/>
                </a:ext>
              </a:extLst>
            </p:cNvPr>
            <p:cNvSpPr/>
            <p:nvPr/>
          </p:nvSpPr>
          <p:spPr>
            <a:xfrm>
              <a:off x="2949572" y="5937305"/>
              <a:ext cx="914400" cy="333655"/>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TextBox 17">
              <a:extLst>
                <a:ext uri="{FF2B5EF4-FFF2-40B4-BE49-F238E27FC236}">
                  <a16:creationId xmlns:a16="http://schemas.microsoft.com/office/drawing/2014/main" id="{6E221AB5-B330-44F8-AC06-05D82A17E538}"/>
                </a:ext>
              </a:extLst>
            </p:cNvPr>
            <p:cNvSpPr txBox="1"/>
            <p:nvPr/>
          </p:nvSpPr>
          <p:spPr>
            <a:xfrm>
              <a:off x="3049608" y="5908740"/>
              <a:ext cx="914400" cy="400110"/>
            </a:xfrm>
            <a:prstGeom prst="rect">
              <a:avLst/>
            </a:prstGeom>
            <a:noFill/>
          </p:spPr>
          <p:txBody>
            <a:bodyPr wrap="square" rtlCol="0">
              <a:spAutoFit/>
            </a:bodyPr>
            <a:lstStyle/>
            <a:p>
              <a:r>
                <a:rPr lang="en-NZ" sz="2000" b="1" dirty="0"/>
                <a:t>YOU</a:t>
              </a:r>
            </a:p>
          </p:txBody>
        </p:sp>
      </p:grpSp>
      <p:sp>
        <p:nvSpPr>
          <p:cNvPr id="19" name="Rectangle 18">
            <a:extLst>
              <a:ext uri="{FF2B5EF4-FFF2-40B4-BE49-F238E27FC236}">
                <a16:creationId xmlns:a16="http://schemas.microsoft.com/office/drawing/2014/main" id="{20C2075C-CD57-4BF4-97D8-F0DE24DC4E32}"/>
              </a:ext>
            </a:extLst>
          </p:cNvPr>
          <p:cNvSpPr/>
          <p:nvPr/>
        </p:nvSpPr>
        <p:spPr>
          <a:xfrm>
            <a:off x="2530669" y="1003762"/>
            <a:ext cx="4448569" cy="432048"/>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b="1" dirty="0">
                <a:solidFill>
                  <a:schemeClr val="tx1"/>
                </a:solidFill>
              </a:rPr>
              <a:t>PARTNER</a:t>
            </a:r>
          </a:p>
        </p:txBody>
      </p:sp>
      <p:sp>
        <p:nvSpPr>
          <p:cNvPr id="20" name="Rectangle 19">
            <a:extLst>
              <a:ext uri="{FF2B5EF4-FFF2-40B4-BE49-F238E27FC236}">
                <a16:creationId xmlns:a16="http://schemas.microsoft.com/office/drawing/2014/main" id="{B1F4BE22-83F6-4E14-B75D-7D170F86F5A8}"/>
              </a:ext>
            </a:extLst>
          </p:cNvPr>
          <p:cNvSpPr/>
          <p:nvPr/>
        </p:nvSpPr>
        <p:spPr>
          <a:xfrm>
            <a:off x="425953" y="3421927"/>
            <a:ext cx="2160793" cy="433636"/>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b="1" dirty="0">
                <a:solidFill>
                  <a:schemeClr val="tx1"/>
                </a:solidFill>
              </a:rPr>
              <a:t>HIM</a:t>
            </a:r>
          </a:p>
        </p:txBody>
      </p:sp>
      <p:sp>
        <p:nvSpPr>
          <p:cNvPr id="21" name="Rectangle 20">
            <a:extLst>
              <a:ext uri="{FF2B5EF4-FFF2-40B4-BE49-F238E27FC236}">
                <a16:creationId xmlns:a16="http://schemas.microsoft.com/office/drawing/2014/main" id="{FDDE679D-553F-4D62-BCEB-CDD1A085AA77}"/>
              </a:ext>
            </a:extLst>
          </p:cNvPr>
          <p:cNvSpPr/>
          <p:nvPr/>
        </p:nvSpPr>
        <p:spPr>
          <a:xfrm>
            <a:off x="6979238" y="3421527"/>
            <a:ext cx="2160793" cy="433636"/>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b="1" dirty="0">
                <a:solidFill>
                  <a:schemeClr val="tx1"/>
                </a:solidFill>
              </a:rPr>
              <a: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75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sson 8 - Board 2.JPG"/>
          <p:cNvPicPr>
            <a:picLocks noGrp="1" noChangeAspect="1"/>
          </p:cNvPicPr>
          <p:nvPr>
            <p:ph idx="1"/>
          </p:nvPr>
        </p:nvPicPr>
        <p:blipFill>
          <a:blip r:embed="rId2" cstate="print"/>
          <a:stretch>
            <a:fillRect/>
          </a:stretch>
        </p:blipFill>
        <p:spPr>
          <a:xfrm>
            <a:off x="0" y="0"/>
            <a:ext cx="9190337" cy="6237312"/>
          </a:xfrm>
        </p:spPr>
      </p:pic>
      <p:sp>
        <p:nvSpPr>
          <p:cNvPr id="5" name="TextBox 4"/>
          <p:cNvSpPr txBox="1"/>
          <p:nvPr/>
        </p:nvSpPr>
        <p:spPr>
          <a:xfrm>
            <a:off x="5462222" y="2196153"/>
            <a:ext cx="936104" cy="584775"/>
          </a:xfrm>
          <a:prstGeom prst="rect">
            <a:avLst/>
          </a:prstGeom>
          <a:noFill/>
        </p:spPr>
        <p:txBody>
          <a:bodyPr wrap="square" rtlCol="0">
            <a:spAutoFit/>
          </a:bodyPr>
          <a:lstStyle>
            <a:defPPr>
              <a:defRPr lang="en-US"/>
            </a:defPPr>
            <a:lvl1pPr algn="ctr">
              <a:defRPr sz="3200" b="1">
                <a:effectLst>
                  <a:glow rad="101600">
                    <a:srgbClr val="FECE00">
                      <a:alpha val="60000"/>
                    </a:srgbClr>
                  </a:glow>
                </a:effectLst>
                <a:latin typeface="+mj-lt"/>
              </a:defRPr>
            </a:lvl1pPr>
          </a:lstStyle>
          <a:p>
            <a:r>
              <a:rPr lang="en-NZ" dirty="0"/>
              <a:t>4</a:t>
            </a:r>
            <a:r>
              <a:rPr lang="en-NZ" dirty="0">
                <a:sym typeface="Symbol"/>
              </a:rPr>
              <a:t></a:t>
            </a:r>
            <a:endParaRPr lang="en-NZ" dirty="0"/>
          </a:p>
        </p:txBody>
      </p:sp>
      <p:pic>
        <p:nvPicPr>
          <p:cNvPr id="4098" name="Picture 2"/>
          <p:cNvPicPr>
            <a:picLocks noChangeAspect="1" noChangeArrowheads="1"/>
          </p:cNvPicPr>
          <p:nvPr/>
        </p:nvPicPr>
        <p:blipFill>
          <a:blip r:embed="rId3" cstate="print"/>
          <a:srcRect/>
          <a:stretch>
            <a:fillRect/>
          </a:stretch>
        </p:blipFill>
        <p:spPr bwMode="auto">
          <a:xfrm>
            <a:off x="0" y="3429000"/>
            <a:ext cx="447480" cy="416619"/>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2123728" y="980728"/>
            <a:ext cx="401189" cy="416619"/>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6588224" y="3356992"/>
            <a:ext cx="373453" cy="430907"/>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2123728" y="5733256"/>
            <a:ext cx="429441" cy="498152"/>
          </a:xfrm>
          <a:prstGeom prst="rect">
            <a:avLst/>
          </a:prstGeom>
          <a:noFill/>
          <a:ln w="9525">
            <a:noFill/>
            <a:miter lim="800000"/>
            <a:headEnd/>
            <a:tailEnd/>
          </a:ln>
        </p:spPr>
      </p:pic>
      <p:pic>
        <p:nvPicPr>
          <p:cNvPr id="10" name="Picture 9" descr="green.JPG"/>
          <p:cNvPicPr>
            <a:picLocks noChangeAspect="1"/>
          </p:cNvPicPr>
          <p:nvPr/>
        </p:nvPicPr>
        <p:blipFill>
          <a:blip r:embed="rId7" cstate="print"/>
          <a:stretch>
            <a:fillRect/>
          </a:stretch>
        </p:blipFill>
        <p:spPr>
          <a:xfrm>
            <a:off x="7020273" y="4725144"/>
            <a:ext cx="2123728" cy="1564733"/>
          </a:xfrm>
          <a:prstGeom prst="rect">
            <a:avLst/>
          </a:prstGeom>
        </p:spPr>
      </p:pic>
      <p:pic>
        <p:nvPicPr>
          <p:cNvPr id="11" name="Picture 10" descr="green.JPG"/>
          <p:cNvPicPr>
            <a:picLocks noChangeAspect="1"/>
          </p:cNvPicPr>
          <p:nvPr/>
        </p:nvPicPr>
        <p:blipFill>
          <a:blip r:embed="rId7" cstate="print"/>
          <a:stretch>
            <a:fillRect/>
          </a:stretch>
        </p:blipFill>
        <p:spPr>
          <a:xfrm>
            <a:off x="0" y="0"/>
            <a:ext cx="2123728" cy="1564733"/>
          </a:xfrm>
          <a:prstGeom prst="rect">
            <a:avLst/>
          </a:prstGeom>
        </p:spPr>
      </p:pic>
      <p:sp>
        <p:nvSpPr>
          <p:cNvPr id="12" name="TextBox 11">
            <a:extLst>
              <a:ext uri="{FF2B5EF4-FFF2-40B4-BE49-F238E27FC236}">
                <a16:creationId xmlns:a16="http://schemas.microsoft.com/office/drawing/2014/main" id="{B71ABF1F-78CD-4786-8731-B83BAD00D784}"/>
              </a:ext>
            </a:extLst>
          </p:cNvPr>
          <p:cNvSpPr txBox="1"/>
          <p:nvPr/>
        </p:nvSpPr>
        <p:spPr>
          <a:xfrm>
            <a:off x="2771800" y="2924944"/>
            <a:ext cx="3685245" cy="954107"/>
          </a:xfrm>
          <a:prstGeom prst="rect">
            <a:avLst/>
          </a:prstGeom>
          <a:solidFill>
            <a:srgbClr val="B0D7D8"/>
          </a:solidFill>
          <a:ln>
            <a:noFill/>
          </a:ln>
          <a:effectLst>
            <a:softEdge rad="127000"/>
          </a:effectLst>
        </p:spPr>
        <p:txBody>
          <a:bodyPr wrap="square" rtlCol="0">
            <a:spAutoFit/>
          </a:bodyPr>
          <a:lstStyle/>
          <a:p>
            <a:pPr algn="ctr"/>
            <a:r>
              <a:rPr lang="en-NZ" sz="2800" dirty="0"/>
              <a:t>5+ points</a:t>
            </a:r>
          </a:p>
          <a:p>
            <a:pPr algn="ctr"/>
            <a:r>
              <a:rPr lang="en-NZ" sz="2800" dirty="0"/>
              <a:t>6-card spade suit</a:t>
            </a:r>
          </a:p>
        </p:txBody>
      </p:sp>
      <p:sp>
        <p:nvSpPr>
          <p:cNvPr id="13" name="Title 1">
            <a:extLst>
              <a:ext uri="{FF2B5EF4-FFF2-40B4-BE49-F238E27FC236}">
                <a16:creationId xmlns:a16="http://schemas.microsoft.com/office/drawing/2014/main" id="{B0AF4D39-B78B-44B8-8BCD-F8AFCADF63D0}"/>
              </a:ext>
            </a:extLst>
          </p:cNvPr>
          <p:cNvSpPr>
            <a:spLocks noGrp="1"/>
          </p:cNvSpPr>
          <p:nvPr>
            <p:ph type="title"/>
          </p:nvPr>
        </p:nvSpPr>
        <p:spPr>
          <a:xfrm>
            <a:off x="179512" y="124975"/>
            <a:ext cx="1872208" cy="1152128"/>
          </a:xfrm>
        </p:spPr>
        <p:txBody>
          <a:bodyPr>
            <a:noAutofit/>
          </a:bodyPr>
          <a:lstStyle/>
          <a:p>
            <a:pPr algn="ctr"/>
            <a:r>
              <a:rPr lang="en-NZ" sz="2800" b="1" dirty="0">
                <a:solidFill>
                  <a:schemeClr val="bg1"/>
                </a:solidFill>
              </a:rPr>
              <a:t>Responses to 2NT OPENER</a:t>
            </a:r>
          </a:p>
        </p:txBody>
      </p:sp>
      <p:pic>
        <p:nvPicPr>
          <p:cNvPr id="2" name="Picture 2">
            <a:extLst>
              <a:ext uri="{FF2B5EF4-FFF2-40B4-BE49-F238E27FC236}">
                <a16:creationId xmlns:a16="http://schemas.microsoft.com/office/drawing/2014/main" id="{C0AEBB84-4649-4FF4-85EB-0A2B86B59D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2067" y="1729559"/>
            <a:ext cx="3886200" cy="72390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2A55D3F3-71DE-403D-A3E3-3A88BAA3148B}"/>
              </a:ext>
            </a:extLst>
          </p:cNvPr>
          <p:cNvGrpSpPr/>
          <p:nvPr/>
        </p:nvGrpSpPr>
        <p:grpSpPr>
          <a:xfrm>
            <a:off x="2887238" y="5804426"/>
            <a:ext cx="1014436" cy="400110"/>
            <a:chOff x="2949572" y="5908740"/>
            <a:chExt cx="1014436" cy="400110"/>
          </a:xfrm>
        </p:grpSpPr>
        <p:sp>
          <p:nvSpPr>
            <p:cNvPr id="17" name="Rectangle 16">
              <a:extLst>
                <a:ext uri="{FF2B5EF4-FFF2-40B4-BE49-F238E27FC236}">
                  <a16:creationId xmlns:a16="http://schemas.microsoft.com/office/drawing/2014/main" id="{CCEF4337-116B-4F07-B7B0-62B77746FC4F}"/>
                </a:ext>
              </a:extLst>
            </p:cNvPr>
            <p:cNvSpPr/>
            <p:nvPr/>
          </p:nvSpPr>
          <p:spPr>
            <a:xfrm>
              <a:off x="2949572" y="5937305"/>
              <a:ext cx="914400" cy="333655"/>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TextBox 17">
              <a:extLst>
                <a:ext uri="{FF2B5EF4-FFF2-40B4-BE49-F238E27FC236}">
                  <a16:creationId xmlns:a16="http://schemas.microsoft.com/office/drawing/2014/main" id="{0E03C72F-C0D4-4F2A-9B4E-999157AD6F0D}"/>
                </a:ext>
              </a:extLst>
            </p:cNvPr>
            <p:cNvSpPr txBox="1"/>
            <p:nvPr/>
          </p:nvSpPr>
          <p:spPr>
            <a:xfrm>
              <a:off x="3049608" y="5908740"/>
              <a:ext cx="914400" cy="400110"/>
            </a:xfrm>
            <a:prstGeom prst="rect">
              <a:avLst/>
            </a:prstGeom>
            <a:noFill/>
          </p:spPr>
          <p:txBody>
            <a:bodyPr wrap="square" rtlCol="0">
              <a:spAutoFit/>
            </a:bodyPr>
            <a:lstStyle/>
            <a:p>
              <a:r>
                <a:rPr lang="en-NZ" sz="2000" b="1" dirty="0"/>
                <a:t>YOU</a:t>
              </a:r>
            </a:p>
          </p:txBody>
        </p:sp>
      </p:grpSp>
      <p:sp>
        <p:nvSpPr>
          <p:cNvPr id="19" name="Rectangle 18">
            <a:extLst>
              <a:ext uri="{FF2B5EF4-FFF2-40B4-BE49-F238E27FC236}">
                <a16:creationId xmlns:a16="http://schemas.microsoft.com/office/drawing/2014/main" id="{2C7D19DE-B362-48F9-A06B-793ADD4C386F}"/>
              </a:ext>
            </a:extLst>
          </p:cNvPr>
          <p:cNvSpPr/>
          <p:nvPr/>
        </p:nvSpPr>
        <p:spPr>
          <a:xfrm>
            <a:off x="2530669" y="1003762"/>
            <a:ext cx="4448569" cy="432048"/>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b="1" dirty="0">
                <a:solidFill>
                  <a:schemeClr val="tx1"/>
                </a:solidFill>
              </a:rPr>
              <a:t>PARTNER</a:t>
            </a:r>
          </a:p>
        </p:txBody>
      </p:sp>
      <p:sp>
        <p:nvSpPr>
          <p:cNvPr id="20" name="Rectangle 19">
            <a:extLst>
              <a:ext uri="{FF2B5EF4-FFF2-40B4-BE49-F238E27FC236}">
                <a16:creationId xmlns:a16="http://schemas.microsoft.com/office/drawing/2014/main" id="{9124A0E4-0547-44D3-B90C-2213B08F3890}"/>
              </a:ext>
            </a:extLst>
          </p:cNvPr>
          <p:cNvSpPr/>
          <p:nvPr/>
        </p:nvSpPr>
        <p:spPr>
          <a:xfrm>
            <a:off x="425953" y="3393349"/>
            <a:ext cx="2160793" cy="433636"/>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b="1" dirty="0">
                <a:solidFill>
                  <a:schemeClr val="tx1"/>
                </a:solidFill>
              </a:rPr>
              <a:t>HIM</a:t>
            </a:r>
          </a:p>
        </p:txBody>
      </p:sp>
      <p:sp>
        <p:nvSpPr>
          <p:cNvPr id="21" name="Rectangle 20">
            <a:extLst>
              <a:ext uri="{FF2B5EF4-FFF2-40B4-BE49-F238E27FC236}">
                <a16:creationId xmlns:a16="http://schemas.microsoft.com/office/drawing/2014/main" id="{1FC836FF-EF0B-4D4C-8183-F5EB67D57BBF}"/>
              </a:ext>
            </a:extLst>
          </p:cNvPr>
          <p:cNvSpPr/>
          <p:nvPr/>
        </p:nvSpPr>
        <p:spPr>
          <a:xfrm>
            <a:off x="6979238" y="3392949"/>
            <a:ext cx="2160793" cy="433636"/>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b="1" dirty="0">
                <a:solidFill>
                  <a:schemeClr val="tx1"/>
                </a:solidFill>
              </a:rPr>
              <a: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75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66030196"/>
              </p:ext>
            </p:extLst>
          </p:nvPr>
        </p:nvGraphicFramePr>
        <p:xfrm>
          <a:off x="472147" y="2132856"/>
          <a:ext cx="8229600" cy="3200400"/>
        </p:xfrm>
        <a:graphic>
          <a:graphicData uri="http://schemas.openxmlformats.org/drawingml/2006/table">
            <a:tbl>
              <a:tblPr firstRow="1" bandRow="1">
                <a:tableStyleId>{93296810-A885-4BE3-A3E7-6D5BEEA58F35}</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816091">
                <a:tc>
                  <a:txBody>
                    <a:bodyPr/>
                    <a:lstStyle/>
                    <a:p>
                      <a:pPr algn="ctr"/>
                      <a:r>
                        <a:rPr lang="en-NZ" sz="2800" dirty="0"/>
                        <a:t>POINT COUNT</a:t>
                      </a:r>
                      <a:endParaRPr lang="en-NZ" sz="2800" dirty="0">
                        <a:latin typeface="+mj-lt"/>
                      </a:endParaRPr>
                    </a:p>
                  </a:txBody>
                  <a:tcPr anchor="ctr">
                    <a:solidFill>
                      <a:srgbClr val="2A700F"/>
                    </a:solidFill>
                  </a:tcPr>
                </a:tc>
                <a:tc>
                  <a:txBody>
                    <a:bodyPr/>
                    <a:lstStyle/>
                    <a:p>
                      <a:pPr algn="ctr"/>
                      <a:r>
                        <a:rPr lang="en-NZ" sz="2800" dirty="0"/>
                        <a:t>NO</a:t>
                      </a:r>
                      <a:r>
                        <a:rPr lang="en-NZ" sz="2800" baseline="0" dirty="0"/>
                        <a:t>TRUMP STRUCTURE</a:t>
                      </a:r>
                      <a:endParaRPr lang="en-NZ" sz="2800" dirty="0">
                        <a:latin typeface="+mj-lt"/>
                      </a:endParaRPr>
                    </a:p>
                  </a:txBody>
                  <a:tcPr anchor="ctr">
                    <a:solidFill>
                      <a:srgbClr val="2A700F"/>
                    </a:solidFill>
                  </a:tcPr>
                </a:tc>
                <a:extLst>
                  <a:ext uri="{0D108BD9-81ED-4DB2-BD59-A6C34878D82A}">
                    <a16:rowId xmlns:a16="http://schemas.microsoft.com/office/drawing/2014/main" val="10000"/>
                  </a:ext>
                </a:extLst>
              </a:tr>
              <a:tr h="816091">
                <a:tc>
                  <a:txBody>
                    <a:bodyPr/>
                    <a:lstStyle/>
                    <a:p>
                      <a:pPr algn="ctr"/>
                      <a:r>
                        <a:rPr lang="en-NZ" sz="4400" dirty="0"/>
                        <a:t>20 – 22</a:t>
                      </a:r>
                      <a:endParaRPr lang="en-NZ" sz="4400" b="1" dirty="0">
                        <a:latin typeface="+mj-l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NZ" sz="4800" b="1" kern="1200" dirty="0">
                        <a:solidFill>
                          <a:srgbClr val="FF0000"/>
                        </a:solidFill>
                        <a:latin typeface="+mn-lt"/>
                        <a:ea typeface="+mn-ea"/>
                        <a:cs typeface="+mn-cs"/>
                      </a:endParaRPr>
                    </a:p>
                  </a:txBody>
                  <a:tcPr anchor="ctr"/>
                </a:tc>
                <a:extLst>
                  <a:ext uri="{0D108BD9-81ED-4DB2-BD59-A6C34878D82A}">
                    <a16:rowId xmlns:a16="http://schemas.microsoft.com/office/drawing/2014/main" val="10004"/>
                  </a:ext>
                </a:extLst>
              </a:tr>
              <a:tr h="816091">
                <a:tc>
                  <a:txBody>
                    <a:bodyPr/>
                    <a:lstStyle/>
                    <a:p>
                      <a:pPr algn="ctr"/>
                      <a:r>
                        <a:rPr lang="en-NZ" sz="4400" dirty="0"/>
                        <a:t>20+ </a:t>
                      </a:r>
                      <a:r>
                        <a:rPr lang="en-NZ" sz="3600" dirty="0"/>
                        <a:t>(distributional)</a:t>
                      </a:r>
                      <a:endParaRPr lang="en-NZ" sz="4400" dirty="0"/>
                    </a:p>
                    <a:p>
                      <a:pPr algn="ctr"/>
                      <a:r>
                        <a:rPr lang="en-NZ" sz="4400" dirty="0"/>
                        <a:t>23+ </a:t>
                      </a:r>
                      <a:r>
                        <a:rPr lang="en-NZ" sz="3600" dirty="0"/>
                        <a:t>(balanced)</a:t>
                      </a:r>
                      <a:endParaRPr lang="en-NZ" sz="4400" b="1" dirty="0">
                        <a:latin typeface="+mj-lt"/>
                      </a:endParaRPr>
                    </a:p>
                  </a:txBody>
                  <a:tcPr anchor="ctr"/>
                </a:tc>
                <a:tc>
                  <a:txBody>
                    <a:bodyPr/>
                    <a:lstStyle/>
                    <a:p>
                      <a:pPr algn="ctr"/>
                      <a:endParaRPr lang="en-NZ" sz="4800" kern="1200" dirty="0">
                        <a:solidFill>
                          <a:schemeClr val="dk1"/>
                        </a:solidFill>
                        <a:latin typeface="+mn-lt"/>
                        <a:ea typeface="+mn-ea"/>
                        <a:cs typeface="+mn-cs"/>
                      </a:endParaRPr>
                    </a:p>
                  </a:txBody>
                  <a:tcPr anchor="ctr"/>
                </a:tc>
                <a:extLst>
                  <a:ext uri="{0D108BD9-81ED-4DB2-BD59-A6C34878D82A}">
                    <a16:rowId xmlns:a16="http://schemas.microsoft.com/office/drawing/2014/main" val="10005"/>
                  </a:ext>
                </a:extLst>
              </a:tr>
            </a:tbl>
          </a:graphicData>
        </a:graphic>
      </p:graphicFrame>
      <p:sp>
        <p:nvSpPr>
          <p:cNvPr id="8" name="TextBox 7">
            <a:extLst>
              <a:ext uri="{FF2B5EF4-FFF2-40B4-BE49-F238E27FC236}">
                <a16:creationId xmlns:a16="http://schemas.microsoft.com/office/drawing/2014/main" id="{D98232BA-7C35-4323-99E6-1142742392D4}"/>
              </a:ext>
            </a:extLst>
          </p:cNvPr>
          <p:cNvSpPr txBox="1"/>
          <p:nvPr/>
        </p:nvSpPr>
        <p:spPr>
          <a:xfrm>
            <a:off x="5148064" y="2927730"/>
            <a:ext cx="3471331" cy="830997"/>
          </a:xfrm>
          <a:prstGeom prst="rect">
            <a:avLst/>
          </a:prstGeom>
          <a:noFill/>
        </p:spPr>
        <p:txBody>
          <a:bodyPr wrap="square" rtlCol="0">
            <a:spAutoFit/>
          </a:bodyPr>
          <a:lstStyle/>
          <a:p>
            <a:r>
              <a:rPr lang="en-NZ" sz="4800" dirty="0"/>
              <a:t>Open 2NT</a:t>
            </a:r>
            <a:endParaRPr lang="en-NZ" sz="4800" b="1" kern="1200" dirty="0">
              <a:solidFill>
                <a:srgbClr val="FF0000"/>
              </a:solidFill>
              <a:latin typeface="+mn-lt"/>
              <a:ea typeface="+mn-ea"/>
              <a:cs typeface="+mn-cs"/>
            </a:endParaRPr>
          </a:p>
        </p:txBody>
      </p:sp>
      <p:sp>
        <p:nvSpPr>
          <p:cNvPr id="9" name="TextBox 8">
            <a:extLst>
              <a:ext uri="{FF2B5EF4-FFF2-40B4-BE49-F238E27FC236}">
                <a16:creationId xmlns:a16="http://schemas.microsoft.com/office/drawing/2014/main" id="{9A2FFA26-4FBC-4E86-A84E-075563251E74}"/>
              </a:ext>
            </a:extLst>
          </p:cNvPr>
          <p:cNvSpPr txBox="1"/>
          <p:nvPr/>
        </p:nvSpPr>
        <p:spPr>
          <a:xfrm>
            <a:off x="5148065" y="3891880"/>
            <a:ext cx="3744416" cy="1323439"/>
          </a:xfrm>
          <a:prstGeom prst="rect">
            <a:avLst/>
          </a:prstGeom>
          <a:noFill/>
        </p:spPr>
        <p:txBody>
          <a:bodyPr wrap="square" rtlCol="0">
            <a:spAutoFit/>
          </a:bodyPr>
          <a:lstStyle/>
          <a:p>
            <a:r>
              <a:rPr lang="en-NZ" sz="4800" dirty="0"/>
              <a:t>Open 2</a:t>
            </a:r>
            <a:r>
              <a:rPr lang="en-NZ" sz="4800" b="1" dirty="0">
                <a:sym typeface="Symbol"/>
              </a:rPr>
              <a:t></a:t>
            </a:r>
          </a:p>
          <a:p>
            <a:r>
              <a:rPr lang="en-NZ" sz="3200" b="1" kern="1200" dirty="0">
                <a:solidFill>
                  <a:schemeClr val="tx1">
                    <a:lumMod val="65000"/>
                    <a:lumOff val="35000"/>
                  </a:schemeClr>
                </a:solidFill>
                <a:latin typeface="+mn-lt"/>
                <a:ea typeface="+mn-ea"/>
                <a:cs typeface="+mn-cs"/>
                <a:sym typeface="Symbol"/>
              </a:rPr>
              <a:t>(GAME FORCE)</a:t>
            </a:r>
            <a:endParaRPr lang="en-NZ" sz="3200" b="1" kern="1200" dirty="0">
              <a:solidFill>
                <a:schemeClr val="tx1">
                  <a:lumMod val="65000"/>
                  <a:lumOff val="35000"/>
                </a:schemeClr>
              </a:solidFill>
              <a:latin typeface="+mn-lt"/>
              <a:ea typeface="+mn-ea"/>
              <a:cs typeface="+mn-cs"/>
            </a:endParaRPr>
          </a:p>
        </p:txBody>
      </p:sp>
      <p:sp>
        <p:nvSpPr>
          <p:cNvPr id="10" name="TextBox 9">
            <a:extLst>
              <a:ext uri="{FF2B5EF4-FFF2-40B4-BE49-F238E27FC236}">
                <a16:creationId xmlns:a16="http://schemas.microsoft.com/office/drawing/2014/main" id="{9C3839E1-56EB-4351-9BA7-8209A79740A8}"/>
              </a:ext>
            </a:extLst>
          </p:cNvPr>
          <p:cNvSpPr txBox="1"/>
          <p:nvPr/>
        </p:nvSpPr>
        <p:spPr>
          <a:xfrm>
            <a:off x="410483" y="5410952"/>
            <a:ext cx="8208912" cy="1077218"/>
          </a:xfrm>
          <a:prstGeom prst="rect">
            <a:avLst/>
          </a:prstGeom>
          <a:gradFill flip="none" rotWithShape="1">
            <a:gsLst>
              <a:gs pos="0">
                <a:srgbClr val="2A700F">
                  <a:tint val="66000"/>
                  <a:satMod val="160000"/>
                </a:srgbClr>
              </a:gs>
              <a:gs pos="50000">
                <a:srgbClr val="2A700F">
                  <a:tint val="44500"/>
                  <a:satMod val="160000"/>
                </a:srgbClr>
              </a:gs>
              <a:gs pos="100000">
                <a:srgbClr val="2A700F">
                  <a:tint val="23500"/>
                  <a:satMod val="160000"/>
                </a:srgbClr>
              </a:gs>
            </a:gsLst>
            <a:path path="circle">
              <a:fillToRect l="50000" t="50000" r="50000" b="50000"/>
            </a:path>
            <a:tileRect/>
          </a:gradFill>
          <a:ln>
            <a:solidFill>
              <a:srgbClr val="2A700F"/>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buNone/>
            </a:pPr>
            <a:r>
              <a:rPr lang="en-NZ" sz="3600" b="1" dirty="0">
                <a:ln>
                  <a:solidFill>
                    <a:srgbClr val="2A700F"/>
                  </a:solidFill>
                </a:ln>
                <a:solidFill>
                  <a:srgbClr val="2A700F"/>
                </a:solidFill>
                <a:latin typeface="+mj-lt"/>
              </a:rPr>
              <a:t>2</a:t>
            </a:r>
            <a:r>
              <a:rPr lang="en-NZ" sz="3600" b="1" dirty="0">
                <a:ln>
                  <a:solidFill>
                    <a:srgbClr val="2A700F"/>
                  </a:solidFill>
                </a:ln>
                <a:solidFill>
                  <a:srgbClr val="2A700F"/>
                </a:solidFill>
                <a:latin typeface="+mj-lt"/>
                <a:sym typeface="Symbol"/>
              </a:rPr>
              <a:t> is an ARTIFICIAL BID</a:t>
            </a:r>
          </a:p>
          <a:p>
            <a:pPr algn="ctr">
              <a:buNone/>
            </a:pPr>
            <a:r>
              <a:rPr lang="en-NZ" sz="2800" b="1" dirty="0">
                <a:ln>
                  <a:solidFill>
                    <a:srgbClr val="2A700F"/>
                  </a:solidFill>
                </a:ln>
                <a:solidFill>
                  <a:srgbClr val="2A700F"/>
                </a:solidFill>
                <a:latin typeface="+mj-lt"/>
              </a:rPr>
              <a:t>Partner HAS to keep bidding until GAME is reached</a:t>
            </a:r>
            <a:endParaRPr lang="en-NZ" dirty="0">
              <a:ln>
                <a:solidFill>
                  <a:srgbClr val="2A700F"/>
                </a:solidFill>
              </a:ln>
              <a:solidFill>
                <a:srgbClr val="2A700F"/>
              </a:solidFill>
            </a:endParaRPr>
          </a:p>
        </p:txBody>
      </p:sp>
      <p:sp>
        <p:nvSpPr>
          <p:cNvPr id="12" name="Title 1">
            <a:extLst>
              <a:ext uri="{FF2B5EF4-FFF2-40B4-BE49-F238E27FC236}">
                <a16:creationId xmlns:a16="http://schemas.microsoft.com/office/drawing/2014/main" id="{3A7BA0BE-F239-4B93-B9C9-DB8A3BE362B1}"/>
              </a:ext>
            </a:extLst>
          </p:cNvPr>
          <p:cNvSpPr txBox="1">
            <a:spLocks/>
          </p:cNvSpPr>
          <p:nvPr/>
        </p:nvSpPr>
        <p:spPr>
          <a:xfrm>
            <a:off x="457200" y="296768"/>
            <a:ext cx="8229600" cy="78069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chemeClr val="tx1"/>
                </a:solidFill>
                <a:latin typeface="+mn-lt"/>
                <a:ea typeface="+mj-ea"/>
                <a:cs typeface="+mj-cs"/>
              </a:defRPr>
            </a:lvl1pPr>
          </a:lstStyle>
          <a:p>
            <a:r>
              <a:rPr lang="en-NZ" sz="4800" dirty="0"/>
              <a:t>Strong Opening Bids</a:t>
            </a:r>
          </a:p>
        </p:txBody>
      </p:sp>
      <p:sp>
        <p:nvSpPr>
          <p:cNvPr id="14" name="TextBox 13">
            <a:extLst>
              <a:ext uri="{FF2B5EF4-FFF2-40B4-BE49-F238E27FC236}">
                <a16:creationId xmlns:a16="http://schemas.microsoft.com/office/drawing/2014/main" id="{587DC0D3-E640-43F5-AEC0-6053726CBF8A}"/>
              </a:ext>
            </a:extLst>
          </p:cNvPr>
          <p:cNvSpPr txBox="1"/>
          <p:nvPr/>
        </p:nvSpPr>
        <p:spPr>
          <a:xfrm>
            <a:off x="539552" y="1077464"/>
            <a:ext cx="8229600" cy="900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buNone/>
            </a:pPr>
            <a:r>
              <a:rPr lang="en-NZ" sz="3200" b="1" dirty="0">
                <a:ln>
                  <a:solidFill>
                    <a:srgbClr val="2A700F"/>
                  </a:solidFill>
                </a:ln>
                <a:solidFill>
                  <a:srgbClr val="2A700F"/>
                </a:solidFill>
                <a:latin typeface="+mj-lt"/>
              </a:rPr>
              <a:t>There are TWO Strong Opening Bids</a:t>
            </a:r>
            <a:endParaRPr lang="en-NZ" b="1" dirty="0">
              <a:ln>
                <a:solidFill>
                  <a:srgbClr val="2A700F"/>
                </a:solidFill>
              </a:ln>
              <a:solidFill>
                <a:srgbClr val="2A700F"/>
              </a:solidFill>
            </a:endParaRPr>
          </a:p>
        </p:txBody>
      </p:sp>
      <p:pic>
        <p:nvPicPr>
          <p:cNvPr id="16" name="Picture 4" descr="Transparent Strong Woman Clipart - Pop Art Strong Woman Png, Png Download ,  Transparent Png Image - PNGitem">
            <a:extLst>
              <a:ext uri="{FF2B5EF4-FFF2-40B4-BE49-F238E27FC236}">
                <a16:creationId xmlns:a16="http://schemas.microsoft.com/office/drawing/2014/main" id="{7F680D69-0C6F-4DF2-A3FE-1EA298014772}"/>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7910" b="94209" l="10000" r="90000">
                        <a14:foregroundMark x1="33023" y1="7910" x2="33023" y2="7910"/>
                        <a14:foregroundMark x1="49302" y1="93362" x2="53140" y2="94209"/>
                      </a14:backgroundRemoval>
                    </a14:imgEffect>
                  </a14:imgLayer>
                </a14:imgProps>
              </a:ext>
              <a:ext uri="{28A0092B-C50C-407E-A947-70E740481C1C}">
                <a14:useLocalDpi xmlns:a14="http://schemas.microsoft.com/office/drawing/2010/main" val="0"/>
              </a:ext>
            </a:extLst>
          </a:blip>
          <a:srcRect l="19339" t="4271" r="18354" b="4086"/>
          <a:stretch/>
        </p:blipFill>
        <p:spPr bwMode="auto">
          <a:xfrm>
            <a:off x="539552" y="921651"/>
            <a:ext cx="936104" cy="1133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67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8" presetClass="entr" presetSubtype="32"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diamond(out)">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72147" y="2132856"/>
          <a:ext cx="8229600" cy="3200400"/>
        </p:xfrm>
        <a:graphic>
          <a:graphicData uri="http://schemas.openxmlformats.org/drawingml/2006/table">
            <a:tbl>
              <a:tblPr firstRow="1" bandRow="1">
                <a:tableStyleId>{93296810-A885-4BE3-A3E7-6D5BEEA58F35}</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816091">
                <a:tc>
                  <a:txBody>
                    <a:bodyPr/>
                    <a:lstStyle/>
                    <a:p>
                      <a:pPr algn="ctr"/>
                      <a:r>
                        <a:rPr lang="en-NZ" sz="2800" dirty="0"/>
                        <a:t>POINT COUNT</a:t>
                      </a:r>
                      <a:endParaRPr lang="en-NZ" sz="2800" dirty="0">
                        <a:latin typeface="+mj-lt"/>
                      </a:endParaRPr>
                    </a:p>
                  </a:txBody>
                  <a:tcPr anchor="ctr">
                    <a:solidFill>
                      <a:srgbClr val="2A700F"/>
                    </a:solidFill>
                  </a:tcPr>
                </a:tc>
                <a:tc>
                  <a:txBody>
                    <a:bodyPr/>
                    <a:lstStyle/>
                    <a:p>
                      <a:pPr algn="ctr"/>
                      <a:r>
                        <a:rPr lang="en-NZ" sz="2800" dirty="0"/>
                        <a:t>NO</a:t>
                      </a:r>
                      <a:r>
                        <a:rPr lang="en-NZ" sz="2800" baseline="0" dirty="0"/>
                        <a:t>TRUMP STRUCTURE</a:t>
                      </a:r>
                      <a:endParaRPr lang="en-NZ" sz="2800" dirty="0">
                        <a:latin typeface="+mj-lt"/>
                      </a:endParaRPr>
                    </a:p>
                  </a:txBody>
                  <a:tcPr anchor="ctr">
                    <a:solidFill>
                      <a:srgbClr val="2A700F"/>
                    </a:solidFill>
                  </a:tcPr>
                </a:tc>
                <a:extLst>
                  <a:ext uri="{0D108BD9-81ED-4DB2-BD59-A6C34878D82A}">
                    <a16:rowId xmlns:a16="http://schemas.microsoft.com/office/drawing/2014/main" val="10000"/>
                  </a:ext>
                </a:extLst>
              </a:tr>
              <a:tr h="816091">
                <a:tc>
                  <a:txBody>
                    <a:bodyPr/>
                    <a:lstStyle/>
                    <a:p>
                      <a:pPr algn="ctr"/>
                      <a:r>
                        <a:rPr lang="en-NZ" sz="4400" dirty="0"/>
                        <a:t>20 – 22</a:t>
                      </a:r>
                      <a:endParaRPr lang="en-NZ" sz="4400" b="1" dirty="0">
                        <a:latin typeface="+mj-l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NZ" sz="4800" b="1" kern="1200" dirty="0">
                        <a:solidFill>
                          <a:srgbClr val="FF0000"/>
                        </a:solidFill>
                        <a:latin typeface="+mn-lt"/>
                        <a:ea typeface="+mn-ea"/>
                        <a:cs typeface="+mn-cs"/>
                      </a:endParaRPr>
                    </a:p>
                  </a:txBody>
                  <a:tcPr anchor="ctr"/>
                </a:tc>
                <a:extLst>
                  <a:ext uri="{0D108BD9-81ED-4DB2-BD59-A6C34878D82A}">
                    <a16:rowId xmlns:a16="http://schemas.microsoft.com/office/drawing/2014/main" val="10004"/>
                  </a:ext>
                </a:extLst>
              </a:tr>
              <a:tr h="816091">
                <a:tc>
                  <a:txBody>
                    <a:bodyPr/>
                    <a:lstStyle/>
                    <a:p>
                      <a:pPr algn="ctr"/>
                      <a:r>
                        <a:rPr lang="en-NZ" sz="4400" dirty="0">
                          <a:solidFill>
                            <a:schemeClr val="tx1"/>
                          </a:solidFill>
                          <a:highlight>
                            <a:srgbClr val="FFFF00"/>
                          </a:highlight>
                        </a:rPr>
                        <a:t>20+ </a:t>
                      </a:r>
                      <a:r>
                        <a:rPr lang="en-NZ" sz="3600" dirty="0">
                          <a:solidFill>
                            <a:schemeClr val="tx1"/>
                          </a:solidFill>
                          <a:highlight>
                            <a:srgbClr val="FFFF00"/>
                          </a:highlight>
                        </a:rPr>
                        <a:t>(distributional)</a:t>
                      </a:r>
                      <a:endParaRPr lang="en-NZ" sz="4400" dirty="0">
                        <a:solidFill>
                          <a:schemeClr val="tx1"/>
                        </a:solidFill>
                        <a:highlight>
                          <a:srgbClr val="FFFF00"/>
                        </a:highlight>
                      </a:endParaRPr>
                    </a:p>
                    <a:p>
                      <a:pPr algn="ctr"/>
                      <a:r>
                        <a:rPr lang="en-NZ" sz="4400" dirty="0">
                          <a:solidFill>
                            <a:schemeClr val="bg2">
                              <a:lumMod val="75000"/>
                            </a:schemeClr>
                          </a:solidFill>
                        </a:rPr>
                        <a:t>23+ </a:t>
                      </a:r>
                      <a:r>
                        <a:rPr lang="en-NZ" sz="3600" dirty="0">
                          <a:solidFill>
                            <a:schemeClr val="bg2">
                              <a:lumMod val="75000"/>
                            </a:schemeClr>
                          </a:solidFill>
                        </a:rPr>
                        <a:t>(balanced)</a:t>
                      </a:r>
                      <a:endParaRPr lang="en-NZ" sz="4400" b="1" dirty="0">
                        <a:solidFill>
                          <a:schemeClr val="bg2">
                            <a:lumMod val="75000"/>
                          </a:schemeClr>
                        </a:solidFill>
                        <a:latin typeface="+mj-lt"/>
                      </a:endParaRPr>
                    </a:p>
                  </a:txBody>
                  <a:tcPr anchor="ctr"/>
                </a:tc>
                <a:tc>
                  <a:txBody>
                    <a:bodyPr/>
                    <a:lstStyle/>
                    <a:p>
                      <a:pPr algn="ctr"/>
                      <a:endParaRPr lang="en-NZ" sz="4800" kern="1200" dirty="0">
                        <a:solidFill>
                          <a:schemeClr val="dk1"/>
                        </a:solidFill>
                        <a:latin typeface="+mn-lt"/>
                        <a:ea typeface="+mn-ea"/>
                        <a:cs typeface="+mn-cs"/>
                      </a:endParaRPr>
                    </a:p>
                  </a:txBody>
                  <a:tcPr anchor="ctr"/>
                </a:tc>
                <a:extLst>
                  <a:ext uri="{0D108BD9-81ED-4DB2-BD59-A6C34878D82A}">
                    <a16:rowId xmlns:a16="http://schemas.microsoft.com/office/drawing/2014/main" val="10005"/>
                  </a:ext>
                </a:extLst>
              </a:tr>
            </a:tbl>
          </a:graphicData>
        </a:graphic>
      </p:graphicFrame>
      <p:sp>
        <p:nvSpPr>
          <p:cNvPr id="8" name="TextBox 7">
            <a:extLst>
              <a:ext uri="{FF2B5EF4-FFF2-40B4-BE49-F238E27FC236}">
                <a16:creationId xmlns:a16="http://schemas.microsoft.com/office/drawing/2014/main" id="{D98232BA-7C35-4323-99E6-1142742392D4}"/>
              </a:ext>
            </a:extLst>
          </p:cNvPr>
          <p:cNvSpPr txBox="1"/>
          <p:nvPr/>
        </p:nvSpPr>
        <p:spPr>
          <a:xfrm>
            <a:off x="5076056" y="2927730"/>
            <a:ext cx="3543339" cy="830997"/>
          </a:xfrm>
          <a:prstGeom prst="rect">
            <a:avLst/>
          </a:prstGeom>
          <a:noFill/>
        </p:spPr>
        <p:txBody>
          <a:bodyPr wrap="square" rtlCol="0">
            <a:spAutoFit/>
          </a:bodyPr>
          <a:lstStyle/>
          <a:p>
            <a:r>
              <a:rPr lang="en-NZ" sz="4800" dirty="0"/>
              <a:t>Open 2NT</a:t>
            </a:r>
            <a:endParaRPr lang="en-NZ" sz="4800" b="1" kern="1200" dirty="0">
              <a:solidFill>
                <a:srgbClr val="FF0000"/>
              </a:solidFill>
              <a:latin typeface="+mn-lt"/>
              <a:ea typeface="+mn-ea"/>
              <a:cs typeface="+mn-cs"/>
            </a:endParaRPr>
          </a:p>
        </p:txBody>
      </p:sp>
      <p:sp>
        <p:nvSpPr>
          <p:cNvPr id="9" name="TextBox 8">
            <a:extLst>
              <a:ext uri="{FF2B5EF4-FFF2-40B4-BE49-F238E27FC236}">
                <a16:creationId xmlns:a16="http://schemas.microsoft.com/office/drawing/2014/main" id="{9A2FFA26-4FBC-4E86-A84E-075563251E74}"/>
              </a:ext>
            </a:extLst>
          </p:cNvPr>
          <p:cNvSpPr txBox="1"/>
          <p:nvPr/>
        </p:nvSpPr>
        <p:spPr>
          <a:xfrm>
            <a:off x="5084985" y="3850014"/>
            <a:ext cx="3543339" cy="1261884"/>
          </a:xfrm>
          <a:prstGeom prst="rect">
            <a:avLst/>
          </a:prstGeom>
          <a:noFill/>
        </p:spPr>
        <p:txBody>
          <a:bodyPr wrap="square" rtlCol="0">
            <a:spAutoFit/>
          </a:bodyPr>
          <a:lstStyle/>
          <a:p>
            <a:r>
              <a:rPr lang="en-NZ" sz="4800" dirty="0"/>
              <a:t>Open 2</a:t>
            </a:r>
            <a:r>
              <a:rPr lang="en-NZ" sz="4800" b="1" dirty="0">
                <a:sym typeface="Symbol"/>
              </a:rPr>
              <a:t></a:t>
            </a:r>
          </a:p>
          <a:p>
            <a:r>
              <a:rPr lang="en-NZ" sz="2800" dirty="0">
                <a:highlight>
                  <a:srgbClr val="FFFF00"/>
                </a:highlight>
              </a:rPr>
              <a:t>Then rebid a suit</a:t>
            </a:r>
            <a:endParaRPr lang="en-NZ" sz="2800" b="1" kern="1200" dirty="0">
              <a:solidFill>
                <a:schemeClr val="tx1">
                  <a:lumMod val="65000"/>
                  <a:lumOff val="35000"/>
                </a:schemeClr>
              </a:solidFill>
              <a:highlight>
                <a:srgbClr val="FFFF00"/>
              </a:highlight>
            </a:endParaRPr>
          </a:p>
        </p:txBody>
      </p:sp>
      <p:sp>
        <p:nvSpPr>
          <p:cNvPr id="14" name="TextBox 13">
            <a:extLst>
              <a:ext uri="{FF2B5EF4-FFF2-40B4-BE49-F238E27FC236}">
                <a16:creationId xmlns:a16="http://schemas.microsoft.com/office/drawing/2014/main" id="{BDEDB219-1697-4C59-9614-A2A9C0727734}"/>
              </a:ext>
            </a:extLst>
          </p:cNvPr>
          <p:cNvSpPr txBox="1"/>
          <p:nvPr/>
        </p:nvSpPr>
        <p:spPr>
          <a:xfrm>
            <a:off x="539552" y="1077464"/>
            <a:ext cx="8229600" cy="900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buNone/>
            </a:pPr>
            <a:r>
              <a:rPr lang="en-NZ" sz="3200" b="1" dirty="0">
                <a:ln>
                  <a:solidFill>
                    <a:srgbClr val="2A700F"/>
                  </a:solidFill>
                </a:ln>
                <a:solidFill>
                  <a:srgbClr val="2A700F"/>
                </a:solidFill>
                <a:latin typeface="+mj-lt"/>
              </a:rPr>
              <a:t>There are TWO Strong Opening Bids</a:t>
            </a:r>
            <a:endParaRPr lang="en-NZ" b="1" dirty="0">
              <a:ln>
                <a:solidFill>
                  <a:srgbClr val="2A700F"/>
                </a:solidFill>
              </a:ln>
              <a:solidFill>
                <a:srgbClr val="2A700F"/>
              </a:solidFill>
            </a:endParaRPr>
          </a:p>
        </p:txBody>
      </p:sp>
      <p:pic>
        <p:nvPicPr>
          <p:cNvPr id="12" name="Picture 4" descr="Transparent Strong Woman Clipart - Pop Art Strong Woman Png, Png Download ,  Transparent Png Image - PNGitem">
            <a:extLst>
              <a:ext uri="{FF2B5EF4-FFF2-40B4-BE49-F238E27FC236}">
                <a16:creationId xmlns:a16="http://schemas.microsoft.com/office/drawing/2014/main" id="{6BC36A4B-1805-4A64-B963-089155127DF4}"/>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7910" b="94209" l="10000" r="90000">
                        <a14:foregroundMark x1="33023" y1="7910" x2="33023" y2="7910"/>
                        <a14:foregroundMark x1="49302" y1="93362" x2="53140" y2="94209"/>
                      </a14:backgroundRemoval>
                    </a14:imgEffect>
                  </a14:imgLayer>
                </a14:imgProps>
              </a:ext>
              <a:ext uri="{28A0092B-C50C-407E-A947-70E740481C1C}">
                <a14:useLocalDpi xmlns:a14="http://schemas.microsoft.com/office/drawing/2010/main" val="0"/>
              </a:ext>
            </a:extLst>
          </a:blip>
          <a:srcRect l="19339" t="4271" r="18354" b="4086"/>
          <a:stretch/>
        </p:blipFill>
        <p:spPr bwMode="auto">
          <a:xfrm>
            <a:off x="539552" y="921651"/>
            <a:ext cx="936104" cy="1133509"/>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DB1E3C6C-A205-4894-9AF7-7F1FD2A962E6}"/>
              </a:ext>
            </a:extLst>
          </p:cNvPr>
          <p:cNvSpPr txBox="1">
            <a:spLocks/>
          </p:cNvSpPr>
          <p:nvPr/>
        </p:nvSpPr>
        <p:spPr>
          <a:xfrm>
            <a:off x="457200" y="296768"/>
            <a:ext cx="8229600" cy="78069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chemeClr val="tx1"/>
                </a:solidFill>
                <a:latin typeface="+mn-lt"/>
                <a:ea typeface="+mj-ea"/>
                <a:cs typeface="+mj-cs"/>
              </a:defRPr>
            </a:lvl1pPr>
          </a:lstStyle>
          <a:p>
            <a:r>
              <a:rPr lang="en-NZ" sz="4800" dirty="0"/>
              <a:t>Strong Opening Bids</a:t>
            </a:r>
          </a:p>
        </p:txBody>
      </p:sp>
      <p:sp>
        <p:nvSpPr>
          <p:cNvPr id="20" name="TextBox 19">
            <a:extLst>
              <a:ext uri="{FF2B5EF4-FFF2-40B4-BE49-F238E27FC236}">
                <a16:creationId xmlns:a16="http://schemas.microsoft.com/office/drawing/2014/main" id="{B14B235A-1C76-4880-8314-B395B4E4D433}"/>
              </a:ext>
            </a:extLst>
          </p:cNvPr>
          <p:cNvSpPr txBox="1"/>
          <p:nvPr/>
        </p:nvSpPr>
        <p:spPr>
          <a:xfrm>
            <a:off x="419412" y="5294756"/>
            <a:ext cx="8208912" cy="1077218"/>
          </a:xfrm>
          <a:prstGeom prst="rect">
            <a:avLst/>
          </a:prstGeom>
          <a:gradFill flip="none" rotWithShape="1">
            <a:gsLst>
              <a:gs pos="0">
                <a:srgbClr val="2A700F">
                  <a:tint val="66000"/>
                  <a:satMod val="160000"/>
                </a:srgbClr>
              </a:gs>
              <a:gs pos="50000">
                <a:srgbClr val="2A700F">
                  <a:tint val="44500"/>
                  <a:satMod val="160000"/>
                </a:srgbClr>
              </a:gs>
              <a:gs pos="100000">
                <a:srgbClr val="2A700F">
                  <a:tint val="23500"/>
                  <a:satMod val="160000"/>
                </a:srgbClr>
              </a:gs>
            </a:gsLst>
            <a:path path="circle">
              <a:fillToRect l="50000" t="50000" r="50000" b="50000"/>
            </a:path>
            <a:tileRect/>
          </a:gradFill>
          <a:ln>
            <a:solidFill>
              <a:srgbClr val="2A700F"/>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buNone/>
            </a:pPr>
            <a:r>
              <a:rPr lang="en-NZ" sz="3600" b="1" dirty="0">
                <a:ln>
                  <a:solidFill>
                    <a:srgbClr val="2A700F"/>
                  </a:solidFill>
                </a:ln>
                <a:solidFill>
                  <a:srgbClr val="2A700F"/>
                </a:solidFill>
                <a:latin typeface="+mj-lt"/>
              </a:rPr>
              <a:t>2</a:t>
            </a:r>
            <a:r>
              <a:rPr lang="en-NZ" sz="3600" b="1" dirty="0">
                <a:ln>
                  <a:solidFill>
                    <a:srgbClr val="2A700F"/>
                  </a:solidFill>
                </a:ln>
                <a:solidFill>
                  <a:srgbClr val="2A700F"/>
                </a:solidFill>
                <a:latin typeface="+mj-lt"/>
                <a:sym typeface="Symbol"/>
              </a:rPr>
              <a:t> is an ARTIFICIAL BID</a:t>
            </a:r>
          </a:p>
          <a:p>
            <a:pPr algn="ctr">
              <a:buNone/>
            </a:pPr>
            <a:r>
              <a:rPr lang="en-NZ" sz="2800" b="1" dirty="0">
                <a:ln>
                  <a:solidFill>
                    <a:srgbClr val="2A700F"/>
                  </a:solidFill>
                </a:ln>
                <a:solidFill>
                  <a:srgbClr val="2A700F"/>
                </a:solidFill>
                <a:latin typeface="+mj-lt"/>
              </a:rPr>
              <a:t>Partner HAS to keep bidding until GAME is reached</a:t>
            </a:r>
            <a:endParaRPr lang="en-NZ" dirty="0">
              <a:ln>
                <a:solidFill>
                  <a:srgbClr val="2A700F"/>
                </a:solidFill>
              </a:ln>
              <a:solidFill>
                <a:srgbClr val="2A700F"/>
              </a:solidFill>
            </a:endParaRPr>
          </a:p>
        </p:txBody>
      </p:sp>
    </p:spTree>
    <p:extLst>
      <p:ext uri="{BB962C8B-B14F-4D97-AF65-F5344CB8AC3E}">
        <p14:creationId xmlns:p14="http://schemas.microsoft.com/office/powerpoint/2010/main" val="285554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780696"/>
          </a:xfrm>
        </p:spPr>
        <p:txBody>
          <a:bodyPr>
            <a:normAutofit/>
          </a:bodyPr>
          <a:lstStyle/>
          <a:p>
            <a:r>
              <a:rPr lang="en-NZ" sz="4900" b="1" dirty="0"/>
              <a:t>STRONG OPENING BIDS</a:t>
            </a:r>
            <a:endParaRPr lang="en-NZ" dirty="0"/>
          </a:p>
        </p:txBody>
      </p:sp>
      <p:pic>
        <p:nvPicPr>
          <p:cNvPr id="9" name="Picture 8" descr="Lesson 4 - Hand 1.JPG"/>
          <p:cNvPicPr>
            <a:picLocks noChangeAspect="1"/>
          </p:cNvPicPr>
          <p:nvPr/>
        </p:nvPicPr>
        <p:blipFill>
          <a:blip r:embed="rId3" cstate="print"/>
          <a:srcRect l="23260" t="77561" r="24189" b="7050"/>
          <a:stretch>
            <a:fillRect/>
          </a:stretch>
        </p:blipFill>
        <p:spPr>
          <a:xfrm>
            <a:off x="431208" y="1628800"/>
            <a:ext cx="7906478" cy="18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5266072" y="3577372"/>
            <a:ext cx="3096344" cy="954107"/>
          </a:xfrm>
          <a:prstGeom prst="rect">
            <a:avLst/>
          </a:prstGeom>
          <a:noFill/>
        </p:spPr>
        <p:txBody>
          <a:bodyPr wrap="square" rtlCol="0">
            <a:spAutoFit/>
          </a:bodyPr>
          <a:lstStyle/>
          <a:p>
            <a:pPr algn="ctr"/>
            <a:r>
              <a:rPr lang="en-NZ" sz="2800" b="1" dirty="0"/>
              <a:t>20+ points</a:t>
            </a:r>
          </a:p>
          <a:p>
            <a:pPr algn="ctr"/>
            <a:r>
              <a:rPr lang="en-NZ" sz="2800" b="1" dirty="0">
                <a:solidFill>
                  <a:srgbClr val="FF0000"/>
                </a:solidFill>
              </a:rPr>
              <a:t>Distributional hand</a:t>
            </a:r>
            <a:endParaRPr lang="en-NZ" sz="6000" b="1" dirty="0">
              <a:solidFill>
                <a:srgbClr val="FF0000"/>
              </a:solidFill>
            </a:endParaRPr>
          </a:p>
        </p:txBody>
      </p:sp>
      <p:pic>
        <p:nvPicPr>
          <p:cNvPr id="4" name="Picture 2" descr="Example Stamp Images, Stock Photos &amp; Vectors | Shutterstock">
            <a:extLst>
              <a:ext uri="{FF2B5EF4-FFF2-40B4-BE49-F238E27FC236}">
                <a16:creationId xmlns:a16="http://schemas.microsoft.com/office/drawing/2014/main" id="{3C01069A-D6CF-448B-AD6E-616DF02C1C2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786" b="88214" l="2505" r="95568">
                        <a14:foregroundMark x1="3661" y1="37143" x2="47013" y2="31786"/>
                        <a14:foregroundMark x1="47013" y1="31786" x2="63391" y2="14643"/>
                        <a14:foregroundMark x1="63391" y1="14643" x2="90944" y2="6786"/>
                        <a14:foregroundMark x1="2505" y1="36071" x2="8863" y2="32143"/>
                        <a14:foregroundMark x1="79383" y1="56786" x2="72832" y2="30000"/>
                        <a14:foregroundMark x1="88632" y1="51429" x2="83044" y2="15357"/>
                        <a14:foregroundMark x1="98459" y1="56786" x2="95761" y2="25357"/>
                        <a14:foregroundMark x1="95761" y1="25357" x2="91908" y2="12500"/>
                        <a14:foregroundMark x1="8285" y1="88214" x2="7129" y2="83571"/>
                      </a14:backgroundRemoval>
                    </a14:imgEffect>
                  </a14:imgLayer>
                </a14:imgProps>
              </a:ext>
              <a:ext uri="{28A0092B-C50C-407E-A947-70E740481C1C}">
                <a14:useLocalDpi xmlns:a14="http://schemas.microsoft.com/office/drawing/2010/main" val="0"/>
              </a:ext>
            </a:extLst>
          </a:blip>
          <a:srcRect b="6800"/>
          <a:stretch/>
        </p:blipFill>
        <p:spPr bwMode="auto">
          <a:xfrm rot="583153">
            <a:off x="3385698" y="625866"/>
            <a:ext cx="2249279" cy="113095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A255A5E-635A-448B-9329-4DCCE9DB0D50}"/>
              </a:ext>
            </a:extLst>
          </p:cNvPr>
          <p:cNvSpPr txBox="1"/>
          <p:nvPr/>
        </p:nvSpPr>
        <p:spPr>
          <a:xfrm>
            <a:off x="549896" y="3500428"/>
            <a:ext cx="4752528" cy="1107996"/>
          </a:xfrm>
          <a:prstGeom prst="rect">
            <a:avLst/>
          </a:prstGeom>
          <a:noFill/>
        </p:spPr>
        <p:txBody>
          <a:bodyPr wrap="square" rtlCol="0">
            <a:spAutoFit/>
          </a:bodyPr>
          <a:lstStyle/>
          <a:p>
            <a:pPr algn="ctr"/>
            <a:r>
              <a:rPr lang="en-NZ" sz="6600" b="1" dirty="0">
                <a:latin typeface="+mj-lt"/>
              </a:rPr>
              <a:t>Open 2</a:t>
            </a:r>
            <a:r>
              <a:rPr lang="en-NZ" sz="6600" b="1" dirty="0">
                <a:latin typeface="+mj-lt"/>
                <a:sym typeface="Symbol"/>
              </a:rPr>
              <a:t></a:t>
            </a:r>
            <a:endParaRPr lang="en-NZ" b="1" dirty="0">
              <a:solidFill>
                <a:srgbClr val="FF0000"/>
              </a:solidFill>
              <a:latin typeface="+mj-lt"/>
            </a:endParaRPr>
          </a:p>
        </p:txBody>
      </p:sp>
      <p:sp>
        <p:nvSpPr>
          <p:cNvPr id="5" name="TextBox 4">
            <a:extLst>
              <a:ext uri="{FF2B5EF4-FFF2-40B4-BE49-F238E27FC236}">
                <a16:creationId xmlns:a16="http://schemas.microsoft.com/office/drawing/2014/main" id="{7C9EB3C9-3C47-491F-BE16-50897E0785BB}"/>
              </a:ext>
            </a:extLst>
          </p:cNvPr>
          <p:cNvSpPr txBox="1"/>
          <p:nvPr/>
        </p:nvSpPr>
        <p:spPr>
          <a:xfrm>
            <a:off x="467544" y="5157192"/>
            <a:ext cx="8208912" cy="1077218"/>
          </a:xfrm>
          <a:prstGeom prst="rect">
            <a:avLst/>
          </a:prstGeom>
          <a:gradFill flip="none" rotWithShape="1">
            <a:gsLst>
              <a:gs pos="0">
                <a:srgbClr val="2A700F">
                  <a:tint val="66000"/>
                  <a:satMod val="160000"/>
                </a:srgbClr>
              </a:gs>
              <a:gs pos="50000">
                <a:srgbClr val="2A700F">
                  <a:tint val="44500"/>
                  <a:satMod val="160000"/>
                </a:srgbClr>
              </a:gs>
              <a:gs pos="100000">
                <a:srgbClr val="2A700F">
                  <a:tint val="23500"/>
                  <a:satMod val="160000"/>
                </a:srgbClr>
              </a:gs>
            </a:gsLst>
            <a:path path="circle">
              <a:fillToRect l="50000" t="50000" r="50000" b="50000"/>
            </a:path>
            <a:tileRect/>
          </a:gradFill>
          <a:ln>
            <a:solidFill>
              <a:srgbClr val="2A700F"/>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buNone/>
            </a:pPr>
            <a:r>
              <a:rPr lang="en-NZ" sz="3600" b="1" dirty="0">
                <a:ln>
                  <a:solidFill>
                    <a:srgbClr val="2A700F"/>
                  </a:solidFill>
                </a:ln>
                <a:solidFill>
                  <a:srgbClr val="2A700F"/>
                </a:solidFill>
                <a:latin typeface="+mj-lt"/>
              </a:rPr>
              <a:t>2</a:t>
            </a:r>
            <a:r>
              <a:rPr lang="en-NZ" sz="3600" b="1" dirty="0">
                <a:ln>
                  <a:solidFill>
                    <a:srgbClr val="2A700F"/>
                  </a:solidFill>
                </a:ln>
                <a:solidFill>
                  <a:srgbClr val="2A700F"/>
                </a:solidFill>
                <a:latin typeface="+mj-lt"/>
                <a:sym typeface="Symbol"/>
              </a:rPr>
              <a:t> is an ARTIFICIAL BID</a:t>
            </a:r>
          </a:p>
          <a:p>
            <a:pPr algn="ctr">
              <a:buNone/>
            </a:pPr>
            <a:r>
              <a:rPr lang="en-NZ" sz="2800" b="1" dirty="0">
                <a:ln>
                  <a:solidFill>
                    <a:srgbClr val="2A700F"/>
                  </a:solidFill>
                </a:ln>
                <a:solidFill>
                  <a:srgbClr val="2A700F"/>
                </a:solidFill>
                <a:latin typeface="+mj-lt"/>
              </a:rPr>
              <a:t>Partner HAS to keep bidding until GAME is reached</a:t>
            </a:r>
            <a:endParaRPr lang="en-NZ" dirty="0">
              <a:ln>
                <a:solidFill>
                  <a:srgbClr val="2A700F"/>
                </a:solidFill>
              </a:ln>
              <a:solidFill>
                <a:srgbClr val="2A700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81563248"/>
              </p:ext>
            </p:extLst>
          </p:nvPr>
        </p:nvGraphicFramePr>
        <p:xfrm>
          <a:off x="492835" y="1992364"/>
          <a:ext cx="8229600" cy="3200400"/>
        </p:xfrm>
        <a:graphic>
          <a:graphicData uri="http://schemas.openxmlformats.org/drawingml/2006/table">
            <a:tbl>
              <a:tblPr firstRow="1" bandRow="1">
                <a:tableStyleId>{93296810-A885-4BE3-A3E7-6D5BEEA58F35}</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816091">
                <a:tc>
                  <a:txBody>
                    <a:bodyPr/>
                    <a:lstStyle/>
                    <a:p>
                      <a:pPr algn="ctr"/>
                      <a:r>
                        <a:rPr lang="en-NZ" sz="2800" dirty="0"/>
                        <a:t>POINT COUNT</a:t>
                      </a:r>
                      <a:endParaRPr lang="en-NZ" sz="2800" dirty="0">
                        <a:latin typeface="+mj-lt"/>
                      </a:endParaRPr>
                    </a:p>
                  </a:txBody>
                  <a:tcPr anchor="ctr">
                    <a:solidFill>
                      <a:srgbClr val="2A700F"/>
                    </a:solidFill>
                  </a:tcPr>
                </a:tc>
                <a:tc>
                  <a:txBody>
                    <a:bodyPr/>
                    <a:lstStyle/>
                    <a:p>
                      <a:pPr algn="ctr"/>
                      <a:r>
                        <a:rPr lang="en-NZ" sz="2800" dirty="0"/>
                        <a:t>NO</a:t>
                      </a:r>
                      <a:r>
                        <a:rPr lang="en-NZ" sz="2800" baseline="0" dirty="0"/>
                        <a:t>TRUMP STRUCTURE</a:t>
                      </a:r>
                      <a:endParaRPr lang="en-NZ" sz="2800" dirty="0">
                        <a:latin typeface="+mj-lt"/>
                      </a:endParaRPr>
                    </a:p>
                  </a:txBody>
                  <a:tcPr anchor="ctr">
                    <a:solidFill>
                      <a:srgbClr val="2A700F"/>
                    </a:solidFill>
                  </a:tcPr>
                </a:tc>
                <a:extLst>
                  <a:ext uri="{0D108BD9-81ED-4DB2-BD59-A6C34878D82A}">
                    <a16:rowId xmlns:a16="http://schemas.microsoft.com/office/drawing/2014/main" val="10000"/>
                  </a:ext>
                </a:extLst>
              </a:tr>
              <a:tr h="816091">
                <a:tc>
                  <a:txBody>
                    <a:bodyPr/>
                    <a:lstStyle/>
                    <a:p>
                      <a:pPr algn="ctr"/>
                      <a:r>
                        <a:rPr lang="en-NZ" sz="4400" dirty="0"/>
                        <a:t>20 – 22</a:t>
                      </a:r>
                      <a:endParaRPr lang="en-NZ" sz="4400" b="1" dirty="0">
                        <a:latin typeface="+mj-l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NZ" sz="4800" b="1" kern="1200" dirty="0">
                        <a:solidFill>
                          <a:srgbClr val="FF0000"/>
                        </a:solidFill>
                        <a:latin typeface="+mn-lt"/>
                        <a:ea typeface="+mn-ea"/>
                        <a:cs typeface="+mn-cs"/>
                      </a:endParaRPr>
                    </a:p>
                  </a:txBody>
                  <a:tcPr anchor="ctr"/>
                </a:tc>
                <a:extLst>
                  <a:ext uri="{0D108BD9-81ED-4DB2-BD59-A6C34878D82A}">
                    <a16:rowId xmlns:a16="http://schemas.microsoft.com/office/drawing/2014/main" val="10004"/>
                  </a:ext>
                </a:extLst>
              </a:tr>
              <a:tr h="816091">
                <a:tc>
                  <a:txBody>
                    <a:bodyPr/>
                    <a:lstStyle/>
                    <a:p>
                      <a:pPr algn="ctr"/>
                      <a:r>
                        <a:rPr lang="en-NZ" sz="4400" dirty="0">
                          <a:solidFill>
                            <a:schemeClr val="bg2">
                              <a:lumMod val="75000"/>
                            </a:schemeClr>
                          </a:solidFill>
                        </a:rPr>
                        <a:t>20+ </a:t>
                      </a:r>
                      <a:r>
                        <a:rPr lang="en-NZ" sz="3600" dirty="0">
                          <a:solidFill>
                            <a:schemeClr val="bg2">
                              <a:lumMod val="75000"/>
                            </a:schemeClr>
                          </a:solidFill>
                        </a:rPr>
                        <a:t>(distributional)</a:t>
                      </a:r>
                      <a:endParaRPr lang="en-NZ" sz="4400" dirty="0">
                        <a:solidFill>
                          <a:schemeClr val="bg2">
                            <a:lumMod val="75000"/>
                          </a:schemeClr>
                        </a:solidFill>
                      </a:endParaRPr>
                    </a:p>
                    <a:p>
                      <a:pPr algn="ctr"/>
                      <a:r>
                        <a:rPr lang="en-NZ" sz="4400" dirty="0">
                          <a:highlight>
                            <a:srgbClr val="FFFF00"/>
                          </a:highlight>
                        </a:rPr>
                        <a:t>23+ </a:t>
                      </a:r>
                      <a:r>
                        <a:rPr lang="en-NZ" sz="3600" dirty="0">
                          <a:highlight>
                            <a:srgbClr val="FFFF00"/>
                          </a:highlight>
                        </a:rPr>
                        <a:t>(balanced)</a:t>
                      </a:r>
                      <a:endParaRPr lang="en-NZ" sz="4400" b="1" dirty="0">
                        <a:highlight>
                          <a:srgbClr val="FFFF00"/>
                        </a:highlight>
                        <a:latin typeface="+mj-lt"/>
                      </a:endParaRPr>
                    </a:p>
                  </a:txBody>
                  <a:tcPr anchor="ctr"/>
                </a:tc>
                <a:tc>
                  <a:txBody>
                    <a:bodyPr/>
                    <a:lstStyle/>
                    <a:p>
                      <a:pPr algn="ctr"/>
                      <a:endParaRPr lang="en-NZ" sz="4800" kern="1200" dirty="0">
                        <a:solidFill>
                          <a:schemeClr val="dk1"/>
                        </a:solidFill>
                        <a:latin typeface="+mn-lt"/>
                        <a:ea typeface="+mn-ea"/>
                        <a:cs typeface="+mn-cs"/>
                      </a:endParaRPr>
                    </a:p>
                  </a:txBody>
                  <a:tcPr anchor="ctr"/>
                </a:tc>
                <a:extLst>
                  <a:ext uri="{0D108BD9-81ED-4DB2-BD59-A6C34878D82A}">
                    <a16:rowId xmlns:a16="http://schemas.microsoft.com/office/drawing/2014/main" val="10005"/>
                  </a:ext>
                </a:extLst>
              </a:tr>
            </a:tbl>
          </a:graphicData>
        </a:graphic>
      </p:graphicFrame>
      <p:sp>
        <p:nvSpPr>
          <p:cNvPr id="8" name="TextBox 7">
            <a:extLst>
              <a:ext uri="{FF2B5EF4-FFF2-40B4-BE49-F238E27FC236}">
                <a16:creationId xmlns:a16="http://schemas.microsoft.com/office/drawing/2014/main" id="{D98232BA-7C35-4323-99E6-1142742392D4}"/>
              </a:ext>
            </a:extLst>
          </p:cNvPr>
          <p:cNvSpPr txBox="1"/>
          <p:nvPr/>
        </p:nvSpPr>
        <p:spPr>
          <a:xfrm>
            <a:off x="5076056" y="2927730"/>
            <a:ext cx="3543339" cy="830997"/>
          </a:xfrm>
          <a:prstGeom prst="rect">
            <a:avLst/>
          </a:prstGeom>
          <a:noFill/>
        </p:spPr>
        <p:txBody>
          <a:bodyPr wrap="square" rtlCol="0">
            <a:spAutoFit/>
          </a:bodyPr>
          <a:lstStyle/>
          <a:p>
            <a:r>
              <a:rPr lang="en-NZ" sz="4800" dirty="0"/>
              <a:t>Open 2NT</a:t>
            </a:r>
            <a:endParaRPr lang="en-NZ" sz="4800" b="1" kern="1200" dirty="0">
              <a:solidFill>
                <a:srgbClr val="FF0000"/>
              </a:solidFill>
              <a:latin typeface="+mn-lt"/>
              <a:ea typeface="+mn-ea"/>
              <a:cs typeface="+mn-cs"/>
            </a:endParaRPr>
          </a:p>
        </p:txBody>
      </p:sp>
      <p:sp>
        <p:nvSpPr>
          <p:cNvPr id="9" name="TextBox 8">
            <a:extLst>
              <a:ext uri="{FF2B5EF4-FFF2-40B4-BE49-F238E27FC236}">
                <a16:creationId xmlns:a16="http://schemas.microsoft.com/office/drawing/2014/main" id="{9A2FFA26-4FBC-4E86-A84E-075563251E74}"/>
              </a:ext>
            </a:extLst>
          </p:cNvPr>
          <p:cNvSpPr txBox="1"/>
          <p:nvPr/>
        </p:nvSpPr>
        <p:spPr>
          <a:xfrm>
            <a:off x="5084985" y="3850014"/>
            <a:ext cx="3543339" cy="1169551"/>
          </a:xfrm>
          <a:prstGeom prst="rect">
            <a:avLst/>
          </a:prstGeom>
          <a:noFill/>
        </p:spPr>
        <p:txBody>
          <a:bodyPr wrap="square" rtlCol="0">
            <a:spAutoFit/>
          </a:bodyPr>
          <a:lstStyle/>
          <a:p>
            <a:r>
              <a:rPr lang="en-NZ" sz="4800" dirty="0"/>
              <a:t>Open 2</a:t>
            </a:r>
            <a:r>
              <a:rPr lang="en-NZ" sz="4800" b="1" dirty="0">
                <a:sym typeface="Symbol"/>
              </a:rPr>
              <a:t></a:t>
            </a:r>
          </a:p>
          <a:p>
            <a:r>
              <a:rPr lang="en-NZ" sz="2200" dirty="0">
                <a:highlight>
                  <a:srgbClr val="FFFF00"/>
                </a:highlight>
              </a:rPr>
              <a:t>Then rebid 2NT or 3NT</a:t>
            </a:r>
            <a:endParaRPr lang="en-NZ" sz="2200" b="1" kern="1200" dirty="0">
              <a:solidFill>
                <a:schemeClr val="tx1">
                  <a:lumMod val="65000"/>
                  <a:lumOff val="35000"/>
                </a:schemeClr>
              </a:solidFill>
              <a:highlight>
                <a:srgbClr val="FFFF00"/>
              </a:highlight>
            </a:endParaRPr>
          </a:p>
        </p:txBody>
      </p:sp>
      <p:sp>
        <p:nvSpPr>
          <p:cNvPr id="3" name="TextBox 2">
            <a:extLst>
              <a:ext uri="{FF2B5EF4-FFF2-40B4-BE49-F238E27FC236}">
                <a16:creationId xmlns:a16="http://schemas.microsoft.com/office/drawing/2014/main" id="{198FFB73-864B-4529-ABE0-E18610DCE84B}"/>
              </a:ext>
            </a:extLst>
          </p:cNvPr>
          <p:cNvSpPr txBox="1"/>
          <p:nvPr/>
        </p:nvSpPr>
        <p:spPr>
          <a:xfrm>
            <a:off x="539552" y="1077464"/>
            <a:ext cx="8229600" cy="900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buNone/>
            </a:pPr>
            <a:r>
              <a:rPr lang="en-NZ" sz="3200" b="1" dirty="0">
                <a:ln>
                  <a:solidFill>
                    <a:srgbClr val="2A700F"/>
                  </a:solidFill>
                </a:ln>
                <a:solidFill>
                  <a:srgbClr val="2A700F"/>
                </a:solidFill>
                <a:latin typeface="+mj-lt"/>
              </a:rPr>
              <a:t>There are TWO Strong Opening Bids</a:t>
            </a:r>
            <a:endParaRPr lang="en-NZ" b="1" dirty="0">
              <a:ln>
                <a:solidFill>
                  <a:srgbClr val="2A700F"/>
                </a:solidFill>
              </a:ln>
              <a:solidFill>
                <a:srgbClr val="2A700F"/>
              </a:solidFill>
            </a:endParaRPr>
          </a:p>
        </p:txBody>
      </p:sp>
      <p:pic>
        <p:nvPicPr>
          <p:cNvPr id="13" name="Picture 4" descr="Transparent Strong Woman Clipart - Pop Art Strong Woman Png, Png Download ,  Transparent Png Image - PNGitem">
            <a:extLst>
              <a:ext uri="{FF2B5EF4-FFF2-40B4-BE49-F238E27FC236}">
                <a16:creationId xmlns:a16="http://schemas.microsoft.com/office/drawing/2014/main" id="{D5EFDD07-1839-463D-9B5E-867B5063B425}"/>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7910" b="94209" l="10000" r="90000">
                        <a14:foregroundMark x1="33023" y1="7910" x2="33023" y2="7910"/>
                        <a14:foregroundMark x1="49302" y1="93362" x2="53140" y2="94209"/>
                      </a14:backgroundRemoval>
                    </a14:imgEffect>
                  </a14:imgLayer>
                </a14:imgProps>
              </a:ext>
              <a:ext uri="{28A0092B-C50C-407E-A947-70E740481C1C}">
                <a14:useLocalDpi xmlns:a14="http://schemas.microsoft.com/office/drawing/2010/main" val="0"/>
              </a:ext>
            </a:extLst>
          </a:blip>
          <a:srcRect l="19339" t="4271" r="18354" b="4086"/>
          <a:stretch/>
        </p:blipFill>
        <p:spPr bwMode="auto">
          <a:xfrm>
            <a:off x="539552" y="921651"/>
            <a:ext cx="936104" cy="1133509"/>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a:extLst>
              <a:ext uri="{FF2B5EF4-FFF2-40B4-BE49-F238E27FC236}">
                <a16:creationId xmlns:a16="http://schemas.microsoft.com/office/drawing/2014/main" id="{2CE30BF2-B2C9-469F-A9C4-14524101556E}"/>
              </a:ext>
            </a:extLst>
          </p:cNvPr>
          <p:cNvSpPr txBox="1">
            <a:spLocks/>
          </p:cNvSpPr>
          <p:nvPr/>
        </p:nvSpPr>
        <p:spPr>
          <a:xfrm>
            <a:off x="457200" y="296768"/>
            <a:ext cx="8229600" cy="78069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chemeClr val="tx1"/>
                </a:solidFill>
                <a:latin typeface="+mn-lt"/>
                <a:ea typeface="+mj-ea"/>
                <a:cs typeface="+mj-cs"/>
              </a:defRPr>
            </a:lvl1pPr>
          </a:lstStyle>
          <a:p>
            <a:r>
              <a:rPr lang="en-NZ" sz="4800" dirty="0"/>
              <a:t>Strong Opening Bids</a:t>
            </a:r>
          </a:p>
        </p:txBody>
      </p:sp>
      <p:sp>
        <p:nvSpPr>
          <p:cNvPr id="20" name="TextBox 19">
            <a:extLst>
              <a:ext uri="{FF2B5EF4-FFF2-40B4-BE49-F238E27FC236}">
                <a16:creationId xmlns:a16="http://schemas.microsoft.com/office/drawing/2014/main" id="{E044BC04-D4D9-4550-A1DF-269208977E50}"/>
              </a:ext>
            </a:extLst>
          </p:cNvPr>
          <p:cNvSpPr txBox="1"/>
          <p:nvPr/>
        </p:nvSpPr>
        <p:spPr>
          <a:xfrm>
            <a:off x="492835" y="5256794"/>
            <a:ext cx="8208912" cy="1077218"/>
          </a:xfrm>
          <a:prstGeom prst="rect">
            <a:avLst/>
          </a:prstGeom>
          <a:gradFill flip="none" rotWithShape="1">
            <a:gsLst>
              <a:gs pos="0">
                <a:srgbClr val="2A700F">
                  <a:tint val="66000"/>
                  <a:satMod val="160000"/>
                </a:srgbClr>
              </a:gs>
              <a:gs pos="50000">
                <a:srgbClr val="2A700F">
                  <a:tint val="44500"/>
                  <a:satMod val="160000"/>
                </a:srgbClr>
              </a:gs>
              <a:gs pos="100000">
                <a:srgbClr val="2A700F">
                  <a:tint val="23500"/>
                  <a:satMod val="160000"/>
                </a:srgbClr>
              </a:gs>
            </a:gsLst>
            <a:path path="circle">
              <a:fillToRect l="50000" t="50000" r="50000" b="50000"/>
            </a:path>
            <a:tileRect/>
          </a:gradFill>
          <a:ln>
            <a:solidFill>
              <a:srgbClr val="2A700F"/>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buNone/>
            </a:pPr>
            <a:r>
              <a:rPr lang="en-NZ" sz="3600" b="1" dirty="0">
                <a:ln>
                  <a:solidFill>
                    <a:srgbClr val="2A700F"/>
                  </a:solidFill>
                </a:ln>
                <a:solidFill>
                  <a:srgbClr val="2A700F"/>
                </a:solidFill>
                <a:latin typeface="+mj-lt"/>
              </a:rPr>
              <a:t>2</a:t>
            </a:r>
            <a:r>
              <a:rPr lang="en-NZ" sz="3600" b="1" dirty="0">
                <a:ln>
                  <a:solidFill>
                    <a:srgbClr val="2A700F"/>
                  </a:solidFill>
                </a:ln>
                <a:solidFill>
                  <a:srgbClr val="2A700F"/>
                </a:solidFill>
                <a:latin typeface="+mj-lt"/>
                <a:sym typeface="Symbol"/>
              </a:rPr>
              <a:t> is an ARTIFICIAL BID</a:t>
            </a:r>
          </a:p>
          <a:p>
            <a:pPr algn="ctr">
              <a:buNone/>
            </a:pPr>
            <a:r>
              <a:rPr lang="en-NZ" sz="2800" b="1" dirty="0">
                <a:ln>
                  <a:solidFill>
                    <a:srgbClr val="2A700F"/>
                  </a:solidFill>
                </a:ln>
                <a:solidFill>
                  <a:srgbClr val="2A700F"/>
                </a:solidFill>
                <a:latin typeface="+mj-lt"/>
              </a:rPr>
              <a:t>Partner HAS to keep bidding until GAME is reached</a:t>
            </a:r>
            <a:endParaRPr lang="en-NZ" dirty="0">
              <a:ln>
                <a:solidFill>
                  <a:srgbClr val="2A700F"/>
                </a:solidFill>
              </a:ln>
              <a:solidFill>
                <a:srgbClr val="2A700F"/>
              </a:solidFill>
            </a:endParaRPr>
          </a:p>
        </p:txBody>
      </p:sp>
    </p:spTree>
    <p:extLst>
      <p:ext uri="{BB962C8B-B14F-4D97-AF65-F5344CB8AC3E}">
        <p14:creationId xmlns:p14="http://schemas.microsoft.com/office/powerpoint/2010/main" val="270612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384"/>
            <a:ext cx="8229600" cy="780696"/>
          </a:xfrm>
        </p:spPr>
        <p:txBody>
          <a:bodyPr>
            <a:normAutofit/>
          </a:bodyPr>
          <a:lstStyle/>
          <a:p>
            <a:r>
              <a:rPr lang="en-NZ" sz="4900" b="1" dirty="0"/>
              <a:t>STRONG OPENING BIDS</a:t>
            </a:r>
            <a:endParaRPr lang="en-NZ" dirty="0"/>
          </a:p>
        </p:txBody>
      </p:sp>
      <p:sp>
        <p:nvSpPr>
          <p:cNvPr id="10" name="TextBox 9"/>
          <p:cNvSpPr txBox="1"/>
          <p:nvPr/>
        </p:nvSpPr>
        <p:spPr>
          <a:xfrm>
            <a:off x="549896" y="3500428"/>
            <a:ext cx="4752528" cy="1107996"/>
          </a:xfrm>
          <a:prstGeom prst="rect">
            <a:avLst/>
          </a:prstGeom>
          <a:noFill/>
        </p:spPr>
        <p:txBody>
          <a:bodyPr wrap="square" rtlCol="0">
            <a:spAutoFit/>
          </a:bodyPr>
          <a:lstStyle/>
          <a:p>
            <a:pPr algn="ctr"/>
            <a:r>
              <a:rPr lang="en-NZ" sz="6600" b="1" dirty="0">
                <a:latin typeface="+mj-lt"/>
              </a:rPr>
              <a:t>Open 2</a:t>
            </a:r>
            <a:r>
              <a:rPr lang="en-NZ" sz="6600" b="1" dirty="0">
                <a:latin typeface="+mj-lt"/>
                <a:sym typeface="Symbol"/>
              </a:rPr>
              <a:t></a:t>
            </a:r>
            <a:endParaRPr lang="en-NZ" b="1" dirty="0">
              <a:solidFill>
                <a:srgbClr val="FF0000"/>
              </a:solidFill>
              <a:latin typeface="+mj-lt"/>
            </a:endParaRPr>
          </a:p>
        </p:txBody>
      </p:sp>
      <p:pic>
        <p:nvPicPr>
          <p:cNvPr id="9" name="Picture 8" descr="Lesson 4 - Hand 1.JPG"/>
          <p:cNvPicPr>
            <a:picLocks noChangeAspect="1"/>
          </p:cNvPicPr>
          <p:nvPr/>
        </p:nvPicPr>
        <p:blipFill>
          <a:blip r:embed="rId3" cstate="print"/>
          <a:srcRect l="23530" t="77294" r="23529" b="6932"/>
          <a:stretch>
            <a:fillRect/>
          </a:stretch>
        </p:blipFill>
        <p:spPr>
          <a:xfrm>
            <a:off x="459429" y="1629380"/>
            <a:ext cx="8165707" cy="1728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5374432" y="3572436"/>
            <a:ext cx="3096344" cy="954107"/>
          </a:xfrm>
          <a:prstGeom prst="rect">
            <a:avLst/>
          </a:prstGeom>
          <a:noFill/>
        </p:spPr>
        <p:txBody>
          <a:bodyPr wrap="square" rtlCol="0">
            <a:spAutoFit/>
          </a:bodyPr>
          <a:lstStyle/>
          <a:p>
            <a:pPr algn="ctr"/>
            <a:r>
              <a:rPr lang="en-NZ" sz="2800" b="1" dirty="0"/>
              <a:t>23+ points</a:t>
            </a:r>
          </a:p>
          <a:p>
            <a:pPr algn="ctr"/>
            <a:r>
              <a:rPr lang="en-NZ" sz="2800" b="1" dirty="0">
                <a:solidFill>
                  <a:srgbClr val="FF0000"/>
                </a:solidFill>
              </a:rPr>
              <a:t>Balanced hand</a:t>
            </a:r>
            <a:endParaRPr lang="en-NZ" sz="6000" b="1" dirty="0">
              <a:solidFill>
                <a:srgbClr val="FF0000"/>
              </a:solidFill>
            </a:endParaRPr>
          </a:p>
        </p:txBody>
      </p:sp>
      <p:pic>
        <p:nvPicPr>
          <p:cNvPr id="1026" name="Picture 2" descr="Example Stamp Images, Stock Photos &amp; Vectors | Shutterstock">
            <a:extLst>
              <a:ext uri="{FF2B5EF4-FFF2-40B4-BE49-F238E27FC236}">
                <a16:creationId xmlns:a16="http://schemas.microsoft.com/office/drawing/2014/main" id="{EC882D83-CC45-44AC-95FE-7AE9B8FB141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786" b="88214" l="2505" r="95568">
                        <a14:foregroundMark x1="3661" y1="37143" x2="47013" y2="31786"/>
                        <a14:foregroundMark x1="47013" y1="31786" x2="63391" y2="14643"/>
                        <a14:foregroundMark x1="63391" y1="14643" x2="90944" y2="6786"/>
                        <a14:foregroundMark x1="2505" y1="36071" x2="8863" y2="32143"/>
                        <a14:foregroundMark x1="79383" y1="56786" x2="72832" y2="30000"/>
                        <a14:foregroundMark x1="88632" y1="51429" x2="83044" y2="15357"/>
                        <a14:foregroundMark x1="98459" y1="56786" x2="95761" y2="25357"/>
                        <a14:foregroundMark x1="95761" y1="25357" x2="91908" y2="12500"/>
                        <a14:foregroundMark x1="8285" y1="88214" x2="7129" y2="83571"/>
                      </a14:backgroundRemoval>
                    </a14:imgEffect>
                  </a14:imgLayer>
                </a14:imgProps>
              </a:ext>
              <a:ext uri="{28A0092B-C50C-407E-A947-70E740481C1C}">
                <a14:useLocalDpi xmlns:a14="http://schemas.microsoft.com/office/drawing/2010/main" val="0"/>
              </a:ext>
            </a:extLst>
          </a:blip>
          <a:srcRect b="6800"/>
          <a:stretch/>
        </p:blipFill>
        <p:spPr bwMode="auto">
          <a:xfrm rot="583153">
            <a:off x="3385698" y="625866"/>
            <a:ext cx="2249279" cy="11309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7E1325A-885D-4C55-B910-5BED97C2FA1A}"/>
              </a:ext>
            </a:extLst>
          </p:cNvPr>
          <p:cNvSpPr txBox="1"/>
          <p:nvPr/>
        </p:nvSpPr>
        <p:spPr>
          <a:xfrm>
            <a:off x="467544" y="5157192"/>
            <a:ext cx="8208912" cy="1077218"/>
          </a:xfrm>
          <a:prstGeom prst="rect">
            <a:avLst/>
          </a:prstGeom>
          <a:gradFill flip="none" rotWithShape="1">
            <a:gsLst>
              <a:gs pos="0">
                <a:srgbClr val="2A700F">
                  <a:tint val="66000"/>
                  <a:satMod val="160000"/>
                </a:srgbClr>
              </a:gs>
              <a:gs pos="50000">
                <a:srgbClr val="2A700F">
                  <a:tint val="44500"/>
                  <a:satMod val="160000"/>
                </a:srgbClr>
              </a:gs>
              <a:gs pos="100000">
                <a:srgbClr val="2A700F">
                  <a:tint val="23500"/>
                  <a:satMod val="160000"/>
                </a:srgbClr>
              </a:gs>
            </a:gsLst>
            <a:path path="circle">
              <a:fillToRect l="50000" t="50000" r="50000" b="50000"/>
            </a:path>
            <a:tileRect/>
          </a:gradFill>
          <a:ln>
            <a:solidFill>
              <a:srgbClr val="2A700F"/>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buNone/>
            </a:pPr>
            <a:r>
              <a:rPr lang="en-NZ" sz="3600" b="1" dirty="0">
                <a:ln>
                  <a:solidFill>
                    <a:srgbClr val="2A700F"/>
                  </a:solidFill>
                </a:ln>
                <a:solidFill>
                  <a:srgbClr val="2A700F"/>
                </a:solidFill>
                <a:latin typeface="+mj-lt"/>
              </a:rPr>
              <a:t>2</a:t>
            </a:r>
            <a:r>
              <a:rPr lang="en-NZ" sz="3600" b="1" dirty="0">
                <a:ln>
                  <a:solidFill>
                    <a:srgbClr val="2A700F"/>
                  </a:solidFill>
                </a:ln>
                <a:solidFill>
                  <a:srgbClr val="2A700F"/>
                </a:solidFill>
                <a:latin typeface="+mj-lt"/>
                <a:sym typeface="Symbol"/>
              </a:rPr>
              <a:t> is an ARTIFICIAL BID</a:t>
            </a:r>
          </a:p>
          <a:p>
            <a:pPr algn="ctr">
              <a:buNone/>
            </a:pPr>
            <a:r>
              <a:rPr lang="en-NZ" sz="2800" b="1" dirty="0">
                <a:ln>
                  <a:solidFill>
                    <a:srgbClr val="2A700F"/>
                  </a:solidFill>
                </a:ln>
                <a:solidFill>
                  <a:srgbClr val="2A700F"/>
                </a:solidFill>
                <a:latin typeface="+mj-lt"/>
              </a:rPr>
              <a:t>Partner HAS to keep bidding until GAME is reached</a:t>
            </a:r>
            <a:endParaRPr lang="en-NZ" dirty="0">
              <a:ln>
                <a:solidFill>
                  <a:srgbClr val="2A700F"/>
                </a:solidFill>
              </a:ln>
              <a:solidFill>
                <a:srgbClr val="2A700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72" y="125760"/>
            <a:ext cx="8229600" cy="1143000"/>
          </a:xfrm>
        </p:spPr>
        <p:txBody>
          <a:bodyPr>
            <a:normAutofit/>
          </a:bodyPr>
          <a:lstStyle/>
          <a:p>
            <a:r>
              <a:rPr lang="en-NZ" sz="4800" b="1" dirty="0"/>
              <a:t>RESPONSES TO 2</a:t>
            </a:r>
            <a:r>
              <a:rPr lang="en-NZ" sz="4800" b="1" dirty="0">
                <a:sym typeface="Symbol"/>
              </a:rPr>
              <a:t></a:t>
            </a:r>
            <a:endParaRPr lang="en-NZ" sz="4800" b="1" dirty="0"/>
          </a:p>
        </p:txBody>
      </p:sp>
      <p:sp>
        <p:nvSpPr>
          <p:cNvPr id="3" name="Content Placeholder 2"/>
          <p:cNvSpPr>
            <a:spLocks noGrp="1"/>
          </p:cNvSpPr>
          <p:nvPr>
            <p:ph idx="1"/>
          </p:nvPr>
        </p:nvSpPr>
        <p:spPr>
          <a:xfrm>
            <a:off x="467544" y="1340768"/>
            <a:ext cx="8229600" cy="3168352"/>
          </a:xfrm>
        </p:spPr>
        <p:txBody>
          <a:bodyPr>
            <a:normAutofit fontScale="47500" lnSpcReduction="20000"/>
          </a:bodyPr>
          <a:lstStyle/>
          <a:p>
            <a:pPr marL="357188" indent="-357188">
              <a:lnSpc>
                <a:spcPct val="120000"/>
              </a:lnSpc>
            </a:pPr>
            <a:r>
              <a:rPr lang="en-NZ" sz="6700" b="1" dirty="0">
                <a:sym typeface="Symbol"/>
              </a:rPr>
              <a:t>2</a:t>
            </a:r>
            <a:r>
              <a:rPr lang="en-NZ" sz="6700" b="1" dirty="0">
                <a:solidFill>
                  <a:srgbClr val="FF0000"/>
                </a:solidFill>
                <a:sym typeface="Symbol"/>
              </a:rPr>
              <a:t> 		</a:t>
            </a:r>
            <a:r>
              <a:rPr lang="en-NZ" sz="6700" b="1" dirty="0">
                <a:sym typeface="Symbol"/>
              </a:rPr>
              <a:t> </a:t>
            </a:r>
            <a:r>
              <a:rPr lang="en-NZ" sz="6700" b="1" dirty="0">
                <a:solidFill>
                  <a:srgbClr val="FF0000"/>
                </a:solidFill>
                <a:sym typeface="Symbol"/>
              </a:rPr>
              <a:t> </a:t>
            </a:r>
            <a:r>
              <a:rPr lang="en-NZ" sz="6700" b="1" dirty="0">
                <a:sym typeface="Symbol"/>
              </a:rPr>
              <a:t>0-7 points, any shape</a:t>
            </a:r>
          </a:p>
          <a:p>
            <a:pPr marL="357188" indent="-357188">
              <a:lnSpc>
                <a:spcPct val="120000"/>
              </a:lnSpc>
            </a:pPr>
            <a:r>
              <a:rPr lang="en-NZ" sz="7000" b="1" dirty="0">
                <a:sym typeface="Symbol"/>
              </a:rPr>
              <a:t>2</a:t>
            </a:r>
            <a:r>
              <a:rPr lang="en-NZ" sz="7000" b="1" dirty="0">
                <a:solidFill>
                  <a:srgbClr val="FF0000"/>
                </a:solidFill>
                <a:sym typeface="Symbol"/>
              </a:rPr>
              <a:t></a:t>
            </a:r>
            <a:r>
              <a:rPr lang="en-NZ" sz="7000" b="1" dirty="0">
                <a:sym typeface="Symbol"/>
              </a:rPr>
              <a:t>/ 	 </a:t>
            </a:r>
            <a:r>
              <a:rPr lang="en-NZ" sz="7000" b="1" dirty="0">
                <a:solidFill>
                  <a:srgbClr val="FF0000"/>
                </a:solidFill>
                <a:sym typeface="Symbol"/>
              </a:rPr>
              <a:t> </a:t>
            </a:r>
            <a:r>
              <a:rPr lang="en-NZ" sz="7000" dirty="0">
                <a:sym typeface="Symbol"/>
              </a:rPr>
              <a:t>8+ points, 5+ card suit </a:t>
            </a:r>
          </a:p>
          <a:p>
            <a:pPr marL="357188" indent="-357188">
              <a:lnSpc>
                <a:spcPct val="120000"/>
              </a:lnSpc>
            </a:pPr>
            <a:r>
              <a:rPr lang="en-NZ" sz="7000" b="1" dirty="0">
                <a:sym typeface="Symbol"/>
              </a:rPr>
              <a:t>2NT		</a:t>
            </a:r>
            <a:r>
              <a:rPr lang="en-NZ" sz="7000" dirty="0">
                <a:sym typeface="Symbol"/>
              </a:rPr>
              <a:t>  8+ points, balanced hand</a:t>
            </a:r>
          </a:p>
          <a:p>
            <a:pPr marL="357188" indent="-357188">
              <a:lnSpc>
                <a:spcPct val="120000"/>
              </a:lnSpc>
            </a:pPr>
            <a:r>
              <a:rPr lang="en-NZ" sz="7000" b="1" dirty="0">
                <a:sym typeface="Symbol"/>
              </a:rPr>
              <a:t>3/</a:t>
            </a:r>
            <a:r>
              <a:rPr lang="en-NZ" sz="7000" b="1" dirty="0">
                <a:solidFill>
                  <a:srgbClr val="FF0000"/>
                </a:solidFill>
                <a:sym typeface="Symbol"/>
              </a:rPr>
              <a:t></a:t>
            </a:r>
            <a:r>
              <a:rPr lang="en-NZ" sz="7000" b="1" dirty="0">
                <a:sym typeface="Symbol"/>
              </a:rPr>
              <a:t>	       </a:t>
            </a:r>
            <a:r>
              <a:rPr lang="en-NZ" sz="7000" b="1" dirty="0">
                <a:solidFill>
                  <a:srgbClr val="FF0000"/>
                </a:solidFill>
                <a:sym typeface="Symbol"/>
              </a:rPr>
              <a:t> </a:t>
            </a:r>
            <a:r>
              <a:rPr lang="en-NZ" sz="7000" dirty="0">
                <a:sym typeface="Symbol"/>
              </a:rPr>
              <a:t>8+ points, 5+ card suit </a:t>
            </a:r>
            <a:endParaRPr lang="en-NZ" sz="6500" dirty="0">
              <a:sym typeface="Symbol"/>
            </a:endParaRPr>
          </a:p>
          <a:p>
            <a:endParaRPr lang="en-NZ" sz="2400" b="1" dirty="0">
              <a:sym typeface="Symbol"/>
            </a:endParaRPr>
          </a:p>
        </p:txBody>
      </p:sp>
      <p:sp>
        <p:nvSpPr>
          <p:cNvPr id="4" name="TextBox 3"/>
          <p:cNvSpPr txBox="1"/>
          <p:nvPr/>
        </p:nvSpPr>
        <p:spPr>
          <a:xfrm>
            <a:off x="395536" y="4581128"/>
            <a:ext cx="8208912" cy="1077218"/>
          </a:xfrm>
          <a:prstGeom prst="rect">
            <a:avLst/>
          </a:prstGeom>
          <a:gradFill flip="none" rotWithShape="1">
            <a:gsLst>
              <a:gs pos="0">
                <a:srgbClr val="2A700F">
                  <a:tint val="66000"/>
                  <a:satMod val="160000"/>
                </a:srgbClr>
              </a:gs>
              <a:gs pos="50000">
                <a:srgbClr val="2A700F">
                  <a:tint val="44500"/>
                  <a:satMod val="160000"/>
                </a:srgbClr>
              </a:gs>
              <a:gs pos="100000">
                <a:srgbClr val="2A700F">
                  <a:tint val="23500"/>
                  <a:satMod val="160000"/>
                </a:srgbClr>
              </a:gs>
            </a:gsLst>
            <a:path path="circle">
              <a:fillToRect l="50000" t="50000" r="50000" b="50000"/>
            </a:path>
            <a:tileRect/>
          </a:gradFill>
          <a:ln>
            <a:solidFill>
              <a:srgbClr val="2A700F"/>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buNone/>
            </a:pPr>
            <a:r>
              <a:rPr lang="en-NZ" sz="3200" b="1" dirty="0">
                <a:ln>
                  <a:solidFill>
                    <a:srgbClr val="2A700F"/>
                  </a:solidFill>
                </a:ln>
                <a:solidFill>
                  <a:srgbClr val="2A700F"/>
                </a:solidFill>
                <a:latin typeface="+mj-lt"/>
              </a:rPr>
              <a:t>The 2</a:t>
            </a:r>
            <a:r>
              <a:rPr lang="en-NZ" sz="3200" b="1" dirty="0">
                <a:ln>
                  <a:solidFill>
                    <a:srgbClr val="2A700F"/>
                  </a:solidFill>
                </a:ln>
                <a:solidFill>
                  <a:srgbClr val="2A700F"/>
                </a:solidFill>
                <a:latin typeface="+mj-lt"/>
                <a:sym typeface="Symbol"/>
              </a:rPr>
              <a:t>response is artificial … it has NOTHING to do with diamonds</a:t>
            </a:r>
            <a:endParaRPr lang="en-NZ" dirty="0">
              <a:ln>
                <a:solidFill>
                  <a:srgbClr val="2A700F"/>
                </a:solidFill>
              </a:ln>
              <a:solidFill>
                <a:srgbClr val="2A700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75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sson 8 - Board 2.JPG"/>
          <p:cNvPicPr>
            <a:picLocks noGrp="1" noChangeAspect="1"/>
          </p:cNvPicPr>
          <p:nvPr>
            <p:ph idx="1"/>
          </p:nvPr>
        </p:nvPicPr>
        <p:blipFill>
          <a:blip r:embed="rId2" cstate="print"/>
          <a:stretch>
            <a:fillRect/>
          </a:stretch>
        </p:blipFill>
        <p:spPr>
          <a:xfrm>
            <a:off x="-1" y="-171400"/>
            <a:ext cx="9190337" cy="6480720"/>
          </a:xfrm>
        </p:spPr>
      </p:pic>
      <p:pic>
        <p:nvPicPr>
          <p:cNvPr id="5122" name="Picture 2"/>
          <p:cNvPicPr>
            <a:picLocks noChangeAspect="1" noChangeArrowheads="1"/>
          </p:cNvPicPr>
          <p:nvPr/>
        </p:nvPicPr>
        <p:blipFill>
          <a:blip r:embed="rId3" cstate="print"/>
          <a:srcRect/>
          <a:stretch>
            <a:fillRect/>
          </a:stretch>
        </p:blipFill>
        <p:spPr bwMode="auto">
          <a:xfrm>
            <a:off x="0" y="3356992"/>
            <a:ext cx="447480" cy="416619"/>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2123728" y="908720"/>
            <a:ext cx="411857" cy="427698"/>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6516216" y="3356992"/>
            <a:ext cx="411857" cy="475220"/>
          </a:xfrm>
          <a:prstGeom prst="rect">
            <a:avLst/>
          </a:prstGeom>
          <a:noFill/>
          <a:ln w="9525">
            <a:noFill/>
            <a:miter lim="800000"/>
            <a:headEnd/>
            <a:tailEnd/>
          </a:ln>
        </p:spPr>
      </p:pic>
      <p:pic>
        <p:nvPicPr>
          <p:cNvPr id="5125" name="Picture 5"/>
          <p:cNvPicPr>
            <a:picLocks noChangeAspect="1" noChangeArrowheads="1"/>
          </p:cNvPicPr>
          <p:nvPr/>
        </p:nvPicPr>
        <p:blipFill>
          <a:blip r:embed="rId6" cstate="print"/>
          <a:srcRect/>
          <a:stretch>
            <a:fillRect/>
          </a:stretch>
        </p:blipFill>
        <p:spPr bwMode="auto">
          <a:xfrm>
            <a:off x="2123728" y="5805264"/>
            <a:ext cx="407094" cy="472229"/>
          </a:xfrm>
          <a:prstGeom prst="rect">
            <a:avLst/>
          </a:prstGeom>
          <a:noFill/>
          <a:ln w="9525">
            <a:noFill/>
            <a:miter lim="800000"/>
            <a:headEnd/>
            <a:tailEnd/>
          </a:ln>
        </p:spPr>
      </p:pic>
      <p:pic>
        <p:nvPicPr>
          <p:cNvPr id="10" name="Picture 9" descr="green.JPG"/>
          <p:cNvPicPr>
            <a:picLocks noChangeAspect="1"/>
          </p:cNvPicPr>
          <p:nvPr/>
        </p:nvPicPr>
        <p:blipFill>
          <a:blip r:embed="rId7" cstate="print"/>
          <a:stretch>
            <a:fillRect/>
          </a:stretch>
        </p:blipFill>
        <p:spPr>
          <a:xfrm>
            <a:off x="7020273" y="4725144"/>
            <a:ext cx="2123728" cy="1564733"/>
          </a:xfrm>
          <a:prstGeom prst="rect">
            <a:avLst/>
          </a:prstGeom>
        </p:spPr>
      </p:pic>
      <p:pic>
        <p:nvPicPr>
          <p:cNvPr id="11" name="Picture 10" descr="green.JPG"/>
          <p:cNvPicPr>
            <a:picLocks noChangeAspect="1"/>
          </p:cNvPicPr>
          <p:nvPr/>
        </p:nvPicPr>
        <p:blipFill>
          <a:blip r:embed="rId7" cstate="print"/>
          <a:stretch>
            <a:fillRect/>
          </a:stretch>
        </p:blipFill>
        <p:spPr>
          <a:xfrm>
            <a:off x="0" y="-171400"/>
            <a:ext cx="2123728" cy="1564733"/>
          </a:xfrm>
          <a:prstGeom prst="rect">
            <a:avLst/>
          </a:prstGeom>
        </p:spPr>
      </p:pic>
      <p:sp>
        <p:nvSpPr>
          <p:cNvPr id="12" name="TextBox 11">
            <a:extLst>
              <a:ext uri="{FF2B5EF4-FFF2-40B4-BE49-F238E27FC236}">
                <a16:creationId xmlns:a16="http://schemas.microsoft.com/office/drawing/2014/main" id="{E09337F5-141C-4134-82C6-90E7AA5B90A4}"/>
              </a:ext>
            </a:extLst>
          </p:cNvPr>
          <p:cNvSpPr txBox="1"/>
          <p:nvPr/>
        </p:nvSpPr>
        <p:spPr>
          <a:xfrm>
            <a:off x="5472390" y="2157552"/>
            <a:ext cx="936104" cy="584775"/>
          </a:xfrm>
          <a:prstGeom prst="rect">
            <a:avLst/>
          </a:prstGeom>
          <a:noFill/>
        </p:spPr>
        <p:txBody>
          <a:bodyPr wrap="square" rtlCol="0">
            <a:spAutoFit/>
          </a:bodyPr>
          <a:lstStyle>
            <a:defPPr>
              <a:defRPr lang="en-US"/>
            </a:defPPr>
            <a:lvl1pPr algn="ctr">
              <a:defRPr sz="3200" b="1">
                <a:effectLst>
                  <a:glow rad="101600">
                    <a:srgbClr val="FECE00">
                      <a:alpha val="60000"/>
                    </a:srgbClr>
                  </a:glow>
                </a:effectLst>
                <a:latin typeface="+mj-lt"/>
              </a:defRPr>
            </a:lvl1pPr>
          </a:lstStyle>
          <a:p>
            <a:r>
              <a:rPr lang="en-NZ" dirty="0"/>
              <a:t>2</a:t>
            </a:r>
            <a:r>
              <a:rPr lang="en-NZ" dirty="0">
                <a:solidFill>
                  <a:srgbClr val="FF0000"/>
                </a:solidFill>
                <a:sym typeface="Symbol"/>
              </a:rPr>
              <a:t>  </a:t>
            </a:r>
            <a:endParaRPr lang="en-NZ" dirty="0"/>
          </a:p>
        </p:txBody>
      </p:sp>
      <p:sp>
        <p:nvSpPr>
          <p:cNvPr id="13" name="TextBox 12">
            <a:extLst>
              <a:ext uri="{FF2B5EF4-FFF2-40B4-BE49-F238E27FC236}">
                <a16:creationId xmlns:a16="http://schemas.microsoft.com/office/drawing/2014/main" id="{E1F3375B-D2E2-4944-94CF-A500D51B24CC}"/>
              </a:ext>
            </a:extLst>
          </p:cNvPr>
          <p:cNvSpPr txBox="1"/>
          <p:nvPr/>
        </p:nvSpPr>
        <p:spPr>
          <a:xfrm>
            <a:off x="2729377" y="2736502"/>
            <a:ext cx="3685245" cy="1384995"/>
          </a:xfrm>
          <a:prstGeom prst="rect">
            <a:avLst/>
          </a:prstGeom>
          <a:solidFill>
            <a:srgbClr val="B0D7D8"/>
          </a:solidFill>
          <a:ln>
            <a:noFill/>
          </a:ln>
          <a:effectLst>
            <a:softEdge rad="127000"/>
          </a:effectLst>
        </p:spPr>
        <p:txBody>
          <a:bodyPr wrap="square" rtlCol="0">
            <a:spAutoFit/>
          </a:bodyPr>
          <a:lstStyle/>
          <a:p>
            <a:pPr algn="ctr"/>
            <a:r>
              <a:rPr lang="en-NZ" sz="2800" dirty="0"/>
              <a:t>0 – 7 points</a:t>
            </a:r>
          </a:p>
          <a:p>
            <a:pPr algn="ctr"/>
            <a:r>
              <a:rPr lang="en-NZ" sz="2800" dirty="0"/>
              <a:t>2</a:t>
            </a:r>
            <a:r>
              <a:rPr lang="en-NZ" sz="2800" dirty="0">
                <a:solidFill>
                  <a:srgbClr val="FF0000"/>
                </a:solidFill>
                <a:sym typeface="Symbol"/>
              </a:rPr>
              <a:t></a:t>
            </a:r>
            <a:r>
              <a:rPr lang="en-NZ" sz="2800" dirty="0">
                <a:sym typeface="Symbol"/>
              </a:rPr>
              <a:t> is an </a:t>
            </a:r>
          </a:p>
          <a:p>
            <a:pPr algn="ctr"/>
            <a:r>
              <a:rPr lang="en-NZ" sz="2800" dirty="0">
                <a:sym typeface="Symbol"/>
              </a:rPr>
              <a:t>ARTIFICIAL BID</a:t>
            </a:r>
            <a:endParaRPr lang="en-NZ" sz="2800" dirty="0"/>
          </a:p>
        </p:txBody>
      </p:sp>
      <p:sp>
        <p:nvSpPr>
          <p:cNvPr id="14" name="Title 1">
            <a:extLst>
              <a:ext uri="{FF2B5EF4-FFF2-40B4-BE49-F238E27FC236}">
                <a16:creationId xmlns:a16="http://schemas.microsoft.com/office/drawing/2014/main" id="{8CD34854-E71D-499C-A084-7C061E215B5F}"/>
              </a:ext>
            </a:extLst>
          </p:cNvPr>
          <p:cNvSpPr>
            <a:spLocks noGrp="1"/>
          </p:cNvSpPr>
          <p:nvPr>
            <p:ph type="title"/>
          </p:nvPr>
        </p:nvSpPr>
        <p:spPr>
          <a:xfrm>
            <a:off x="179512" y="52967"/>
            <a:ext cx="1872208" cy="1431817"/>
          </a:xfrm>
        </p:spPr>
        <p:txBody>
          <a:bodyPr>
            <a:noAutofit/>
          </a:bodyPr>
          <a:lstStyle/>
          <a:p>
            <a:pPr algn="ctr"/>
            <a:r>
              <a:rPr lang="en-NZ" sz="2800" b="1" dirty="0">
                <a:solidFill>
                  <a:schemeClr val="bg1"/>
                </a:solidFill>
              </a:rPr>
              <a:t>Responses to 2</a:t>
            </a:r>
            <a:r>
              <a:rPr lang="en-NZ" sz="2800" b="1" dirty="0">
                <a:solidFill>
                  <a:schemeClr val="bg1"/>
                </a:solidFill>
                <a:sym typeface="Symbol"/>
              </a:rPr>
              <a:t></a:t>
            </a:r>
            <a:br>
              <a:rPr lang="en-NZ" sz="2800" b="1" dirty="0">
                <a:solidFill>
                  <a:schemeClr val="bg1"/>
                </a:solidFill>
                <a:sym typeface="Symbol"/>
              </a:rPr>
            </a:br>
            <a:r>
              <a:rPr lang="en-NZ" sz="2800" b="1" dirty="0">
                <a:solidFill>
                  <a:schemeClr val="bg1"/>
                </a:solidFill>
                <a:sym typeface="Symbol"/>
              </a:rPr>
              <a:t>GAME FORCE</a:t>
            </a:r>
            <a:endParaRPr lang="en-NZ" sz="2800" b="1" dirty="0">
              <a:solidFill>
                <a:schemeClr val="bg1"/>
              </a:solidFill>
            </a:endParaRPr>
          </a:p>
        </p:txBody>
      </p:sp>
      <p:pic>
        <p:nvPicPr>
          <p:cNvPr id="2" name="Picture 2">
            <a:extLst>
              <a:ext uri="{FF2B5EF4-FFF2-40B4-BE49-F238E27FC236}">
                <a16:creationId xmlns:a16="http://schemas.microsoft.com/office/drawing/2014/main" id="{8367CD47-9947-4EFC-BAAA-D429B56A6A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2067" y="1662877"/>
            <a:ext cx="3886200" cy="7239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06BF9C72-DD5C-48BB-A153-C4F95C0EDBC3}"/>
              </a:ext>
            </a:extLst>
          </p:cNvPr>
          <p:cNvGrpSpPr/>
          <p:nvPr/>
        </p:nvGrpSpPr>
        <p:grpSpPr>
          <a:xfrm>
            <a:off x="2877712" y="5861580"/>
            <a:ext cx="1014436" cy="400110"/>
            <a:chOff x="2949572" y="5908740"/>
            <a:chExt cx="1014436" cy="400110"/>
          </a:xfrm>
        </p:grpSpPr>
        <p:sp>
          <p:nvSpPr>
            <p:cNvPr id="18" name="Rectangle 17">
              <a:extLst>
                <a:ext uri="{FF2B5EF4-FFF2-40B4-BE49-F238E27FC236}">
                  <a16:creationId xmlns:a16="http://schemas.microsoft.com/office/drawing/2014/main" id="{E6136D02-14F8-440C-91A7-741D661972D0}"/>
                </a:ext>
              </a:extLst>
            </p:cNvPr>
            <p:cNvSpPr/>
            <p:nvPr/>
          </p:nvSpPr>
          <p:spPr>
            <a:xfrm>
              <a:off x="2949572" y="5937305"/>
              <a:ext cx="914400" cy="333655"/>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TextBox 18">
              <a:extLst>
                <a:ext uri="{FF2B5EF4-FFF2-40B4-BE49-F238E27FC236}">
                  <a16:creationId xmlns:a16="http://schemas.microsoft.com/office/drawing/2014/main" id="{D80B7032-8D9F-4A62-B0DC-91EB4A7ECF95}"/>
                </a:ext>
              </a:extLst>
            </p:cNvPr>
            <p:cNvSpPr txBox="1"/>
            <p:nvPr/>
          </p:nvSpPr>
          <p:spPr>
            <a:xfrm>
              <a:off x="3049608" y="5908740"/>
              <a:ext cx="914400" cy="400110"/>
            </a:xfrm>
            <a:prstGeom prst="rect">
              <a:avLst/>
            </a:prstGeom>
            <a:noFill/>
          </p:spPr>
          <p:txBody>
            <a:bodyPr wrap="square" rtlCol="0">
              <a:spAutoFit/>
            </a:bodyPr>
            <a:lstStyle/>
            <a:p>
              <a:r>
                <a:rPr lang="en-NZ" sz="2000" b="1" dirty="0"/>
                <a:t>YOU</a:t>
              </a:r>
            </a:p>
          </p:txBody>
        </p:sp>
      </p:grpSp>
      <p:sp>
        <p:nvSpPr>
          <p:cNvPr id="16" name="Rectangle 15">
            <a:extLst>
              <a:ext uri="{FF2B5EF4-FFF2-40B4-BE49-F238E27FC236}">
                <a16:creationId xmlns:a16="http://schemas.microsoft.com/office/drawing/2014/main" id="{9FB8AA35-7A9C-4ABE-887B-58120F6155C9}"/>
              </a:ext>
            </a:extLst>
          </p:cNvPr>
          <p:cNvSpPr/>
          <p:nvPr/>
        </p:nvSpPr>
        <p:spPr>
          <a:xfrm>
            <a:off x="2552196" y="882802"/>
            <a:ext cx="4448569" cy="432048"/>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b="1" dirty="0">
                <a:solidFill>
                  <a:schemeClr val="tx1"/>
                </a:solidFill>
              </a:rPr>
              <a:t>PARTNER</a:t>
            </a:r>
          </a:p>
        </p:txBody>
      </p:sp>
      <p:sp>
        <p:nvSpPr>
          <p:cNvPr id="20" name="Rectangle 19">
            <a:extLst>
              <a:ext uri="{FF2B5EF4-FFF2-40B4-BE49-F238E27FC236}">
                <a16:creationId xmlns:a16="http://schemas.microsoft.com/office/drawing/2014/main" id="{28DFDD53-B8BC-43E1-A8C9-AF3C8441CFF3}"/>
              </a:ext>
            </a:extLst>
          </p:cNvPr>
          <p:cNvSpPr/>
          <p:nvPr/>
        </p:nvSpPr>
        <p:spPr>
          <a:xfrm>
            <a:off x="447480" y="3347090"/>
            <a:ext cx="2160793" cy="433636"/>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b="1" dirty="0">
                <a:solidFill>
                  <a:schemeClr val="tx1"/>
                </a:solidFill>
              </a:rPr>
              <a:t>HIM</a:t>
            </a:r>
          </a:p>
        </p:txBody>
      </p:sp>
      <p:sp>
        <p:nvSpPr>
          <p:cNvPr id="21" name="Rectangle 20">
            <a:extLst>
              <a:ext uri="{FF2B5EF4-FFF2-40B4-BE49-F238E27FC236}">
                <a16:creationId xmlns:a16="http://schemas.microsoft.com/office/drawing/2014/main" id="{8DF43605-2921-4268-B1EC-5C9E710B91D8}"/>
              </a:ext>
            </a:extLst>
          </p:cNvPr>
          <p:cNvSpPr/>
          <p:nvPr/>
        </p:nvSpPr>
        <p:spPr>
          <a:xfrm>
            <a:off x="7000765" y="3346690"/>
            <a:ext cx="2160793" cy="433636"/>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b="1" dirty="0">
                <a:solidFill>
                  <a:schemeClr val="tx1"/>
                </a:solidFill>
              </a:rPr>
              <a: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75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sson 8 - Board 2.JPG"/>
          <p:cNvPicPr>
            <a:picLocks noGrp="1" noChangeAspect="1"/>
          </p:cNvPicPr>
          <p:nvPr>
            <p:ph idx="1"/>
          </p:nvPr>
        </p:nvPicPr>
        <p:blipFill>
          <a:blip r:embed="rId2" cstate="print"/>
          <a:stretch>
            <a:fillRect/>
          </a:stretch>
        </p:blipFill>
        <p:spPr>
          <a:xfrm>
            <a:off x="-1" y="0"/>
            <a:ext cx="9190337" cy="6309319"/>
          </a:xfrm>
        </p:spPr>
      </p:pic>
      <p:pic>
        <p:nvPicPr>
          <p:cNvPr id="7" name="Picture 3"/>
          <p:cNvPicPr>
            <a:picLocks noChangeAspect="1" noChangeArrowheads="1"/>
          </p:cNvPicPr>
          <p:nvPr/>
        </p:nvPicPr>
        <p:blipFill>
          <a:blip r:embed="rId3" cstate="print"/>
          <a:srcRect/>
          <a:stretch>
            <a:fillRect/>
          </a:stretch>
        </p:blipFill>
        <p:spPr bwMode="auto">
          <a:xfrm>
            <a:off x="2123728" y="980728"/>
            <a:ext cx="411857" cy="427698"/>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6536407" y="3429000"/>
            <a:ext cx="411857" cy="475220"/>
          </a:xfrm>
          <a:prstGeom prst="rect">
            <a:avLst/>
          </a:prstGeom>
          <a:noFill/>
          <a:ln w="9525">
            <a:noFill/>
            <a:miter lim="800000"/>
            <a:headEnd/>
            <a:tailEnd/>
          </a:ln>
        </p:spPr>
      </p:pic>
      <p:pic>
        <p:nvPicPr>
          <p:cNvPr id="9" name="Picture 5"/>
          <p:cNvPicPr>
            <a:picLocks noChangeAspect="1" noChangeArrowheads="1"/>
          </p:cNvPicPr>
          <p:nvPr/>
        </p:nvPicPr>
        <p:blipFill>
          <a:blip r:embed="rId5" cstate="print"/>
          <a:srcRect/>
          <a:stretch>
            <a:fillRect/>
          </a:stretch>
        </p:blipFill>
        <p:spPr bwMode="auto">
          <a:xfrm>
            <a:off x="2123728" y="5877272"/>
            <a:ext cx="407094" cy="472229"/>
          </a:xfrm>
          <a:prstGeom prst="rect">
            <a:avLst/>
          </a:prstGeom>
          <a:noFill/>
          <a:ln w="9525">
            <a:noFill/>
            <a:miter lim="800000"/>
            <a:headEnd/>
            <a:tailEnd/>
          </a:ln>
        </p:spPr>
      </p:pic>
      <p:pic>
        <p:nvPicPr>
          <p:cNvPr id="10" name="Picture 2"/>
          <p:cNvPicPr>
            <a:picLocks noChangeAspect="1" noChangeArrowheads="1"/>
          </p:cNvPicPr>
          <p:nvPr/>
        </p:nvPicPr>
        <p:blipFill>
          <a:blip r:embed="rId6" cstate="print"/>
          <a:srcRect/>
          <a:stretch>
            <a:fillRect/>
          </a:stretch>
        </p:blipFill>
        <p:spPr bwMode="auto">
          <a:xfrm>
            <a:off x="0" y="3429000"/>
            <a:ext cx="447480" cy="416619"/>
          </a:xfrm>
          <a:prstGeom prst="rect">
            <a:avLst/>
          </a:prstGeom>
          <a:noFill/>
          <a:ln w="9525">
            <a:noFill/>
            <a:miter lim="800000"/>
            <a:headEnd/>
            <a:tailEnd/>
          </a:ln>
        </p:spPr>
      </p:pic>
      <p:pic>
        <p:nvPicPr>
          <p:cNvPr id="12" name="Picture 11" descr="green.JPG"/>
          <p:cNvPicPr>
            <a:picLocks noChangeAspect="1"/>
          </p:cNvPicPr>
          <p:nvPr/>
        </p:nvPicPr>
        <p:blipFill>
          <a:blip r:embed="rId7" cstate="print"/>
          <a:stretch>
            <a:fillRect/>
          </a:stretch>
        </p:blipFill>
        <p:spPr>
          <a:xfrm>
            <a:off x="7020273" y="4725144"/>
            <a:ext cx="2123728" cy="1564733"/>
          </a:xfrm>
          <a:prstGeom prst="rect">
            <a:avLst/>
          </a:prstGeom>
        </p:spPr>
      </p:pic>
      <p:pic>
        <p:nvPicPr>
          <p:cNvPr id="13" name="Picture 12" descr="green.JPG"/>
          <p:cNvPicPr>
            <a:picLocks noChangeAspect="1"/>
          </p:cNvPicPr>
          <p:nvPr/>
        </p:nvPicPr>
        <p:blipFill>
          <a:blip r:embed="rId7" cstate="print"/>
          <a:stretch>
            <a:fillRect/>
          </a:stretch>
        </p:blipFill>
        <p:spPr>
          <a:xfrm>
            <a:off x="0" y="0"/>
            <a:ext cx="2123728" cy="1564733"/>
          </a:xfrm>
          <a:prstGeom prst="rect">
            <a:avLst/>
          </a:prstGeom>
        </p:spPr>
      </p:pic>
      <p:sp>
        <p:nvSpPr>
          <p:cNvPr id="14" name="TextBox 13">
            <a:extLst>
              <a:ext uri="{FF2B5EF4-FFF2-40B4-BE49-F238E27FC236}">
                <a16:creationId xmlns:a16="http://schemas.microsoft.com/office/drawing/2014/main" id="{61C7CC9A-B5B0-453E-A88F-3E8AB7D8DF5D}"/>
              </a:ext>
            </a:extLst>
          </p:cNvPr>
          <p:cNvSpPr txBox="1"/>
          <p:nvPr/>
        </p:nvSpPr>
        <p:spPr>
          <a:xfrm>
            <a:off x="5487645" y="2254555"/>
            <a:ext cx="936104" cy="584775"/>
          </a:xfrm>
          <a:prstGeom prst="rect">
            <a:avLst/>
          </a:prstGeom>
          <a:noFill/>
        </p:spPr>
        <p:txBody>
          <a:bodyPr wrap="square" rtlCol="0">
            <a:spAutoFit/>
          </a:bodyPr>
          <a:lstStyle>
            <a:defPPr>
              <a:defRPr lang="en-US"/>
            </a:defPPr>
            <a:lvl1pPr algn="ctr">
              <a:defRPr sz="3200" b="1">
                <a:effectLst>
                  <a:glow rad="101600">
                    <a:srgbClr val="FECE00">
                      <a:alpha val="60000"/>
                    </a:srgbClr>
                  </a:glow>
                </a:effectLst>
                <a:latin typeface="+mj-lt"/>
              </a:defRPr>
            </a:lvl1pPr>
          </a:lstStyle>
          <a:p>
            <a:r>
              <a:rPr lang="en-NZ" dirty="0"/>
              <a:t>2</a:t>
            </a:r>
            <a:r>
              <a:rPr lang="en-NZ" dirty="0">
                <a:solidFill>
                  <a:srgbClr val="FF0000"/>
                </a:solidFill>
                <a:sym typeface="Symbol"/>
              </a:rPr>
              <a:t>  </a:t>
            </a:r>
            <a:endParaRPr lang="en-NZ" dirty="0"/>
          </a:p>
        </p:txBody>
      </p:sp>
      <p:sp>
        <p:nvSpPr>
          <p:cNvPr id="15" name="TextBox 14">
            <a:extLst>
              <a:ext uri="{FF2B5EF4-FFF2-40B4-BE49-F238E27FC236}">
                <a16:creationId xmlns:a16="http://schemas.microsoft.com/office/drawing/2014/main" id="{DA01E0A4-7912-4A7B-B9C5-D7F3353032EF}"/>
              </a:ext>
            </a:extLst>
          </p:cNvPr>
          <p:cNvSpPr txBox="1"/>
          <p:nvPr/>
        </p:nvSpPr>
        <p:spPr>
          <a:xfrm>
            <a:off x="2758547" y="2996952"/>
            <a:ext cx="3685245" cy="954107"/>
          </a:xfrm>
          <a:prstGeom prst="rect">
            <a:avLst/>
          </a:prstGeom>
          <a:solidFill>
            <a:srgbClr val="B0D7D8"/>
          </a:solidFill>
          <a:ln>
            <a:noFill/>
          </a:ln>
          <a:effectLst>
            <a:softEdge rad="127000"/>
          </a:effectLst>
        </p:spPr>
        <p:txBody>
          <a:bodyPr wrap="square" rtlCol="0">
            <a:spAutoFit/>
          </a:bodyPr>
          <a:lstStyle/>
          <a:p>
            <a:pPr algn="ctr"/>
            <a:r>
              <a:rPr lang="en-NZ" sz="2800" dirty="0"/>
              <a:t>8+ points</a:t>
            </a:r>
          </a:p>
          <a:p>
            <a:pPr algn="ctr"/>
            <a:r>
              <a:rPr lang="en-NZ" sz="2800" dirty="0">
                <a:sym typeface="Symbol"/>
              </a:rPr>
              <a:t>Shows 5+ hearts</a:t>
            </a:r>
            <a:endParaRPr lang="en-NZ" sz="2800" dirty="0"/>
          </a:p>
        </p:txBody>
      </p:sp>
      <p:sp>
        <p:nvSpPr>
          <p:cNvPr id="17" name="Title 1">
            <a:extLst>
              <a:ext uri="{FF2B5EF4-FFF2-40B4-BE49-F238E27FC236}">
                <a16:creationId xmlns:a16="http://schemas.microsoft.com/office/drawing/2014/main" id="{1E2B703C-CDE4-4793-9B59-5ECA8EB49564}"/>
              </a:ext>
            </a:extLst>
          </p:cNvPr>
          <p:cNvSpPr>
            <a:spLocks noGrp="1"/>
          </p:cNvSpPr>
          <p:nvPr>
            <p:ph type="title"/>
          </p:nvPr>
        </p:nvSpPr>
        <p:spPr>
          <a:xfrm>
            <a:off x="179512" y="124975"/>
            <a:ext cx="1872208" cy="1431817"/>
          </a:xfrm>
        </p:spPr>
        <p:txBody>
          <a:bodyPr>
            <a:noAutofit/>
          </a:bodyPr>
          <a:lstStyle/>
          <a:p>
            <a:pPr algn="ctr"/>
            <a:r>
              <a:rPr lang="en-NZ" sz="2800" b="1" dirty="0">
                <a:solidFill>
                  <a:schemeClr val="bg1"/>
                </a:solidFill>
              </a:rPr>
              <a:t>Responses to 2</a:t>
            </a:r>
            <a:r>
              <a:rPr lang="en-NZ" sz="2800" b="1" dirty="0">
                <a:solidFill>
                  <a:schemeClr val="bg1"/>
                </a:solidFill>
                <a:sym typeface="Symbol"/>
              </a:rPr>
              <a:t></a:t>
            </a:r>
            <a:br>
              <a:rPr lang="en-NZ" sz="2800" b="1" dirty="0">
                <a:solidFill>
                  <a:schemeClr val="bg1"/>
                </a:solidFill>
                <a:sym typeface="Symbol"/>
              </a:rPr>
            </a:br>
            <a:r>
              <a:rPr lang="en-NZ" sz="2800" b="1" dirty="0">
                <a:solidFill>
                  <a:schemeClr val="bg1"/>
                </a:solidFill>
                <a:sym typeface="Symbol"/>
              </a:rPr>
              <a:t>GAME FORCE</a:t>
            </a:r>
            <a:endParaRPr lang="en-NZ" sz="2800" b="1" dirty="0">
              <a:solidFill>
                <a:schemeClr val="bg1"/>
              </a:solidFill>
            </a:endParaRPr>
          </a:p>
        </p:txBody>
      </p:sp>
      <p:pic>
        <p:nvPicPr>
          <p:cNvPr id="19" name="Picture 2">
            <a:extLst>
              <a:ext uri="{FF2B5EF4-FFF2-40B4-BE49-F238E27FC236}">
                <a16:creationId xmlns:a16="http://schemas.microsoft.com/office/drawing/2014/main" id="{4CB1F2F2-42B7-4303-86E2-B8B1CD8135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2067" y="1767663"/>
            <a:ext cx="3886200" cy="72390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820216D7-212C-43F6-94F2-0B83C87E26E0}"/>
              </a:ext>
            </a:extLst>
          </p:cNvPr>
          <p:cNvGrpSpPr/>
          <p:nvPr/>
        </p:nvGrpSpPr>
        <p:grpSpPr>
          <a:xfrm>
            <a:off x="2877712" y="5871106"/>
            <a:ext cx="1014436" cy="400110"/>
            <a:chOff x="2949572" y="5908740"/>
            <a:chExt cx="1014436" cy="400110"/>
          </a:xfrm>
        </p:grpSpPr>
        <p:sp>
          <p:nvSpPr>
            <p:cNvPr id="21" name="Rectangle 20">
              <a:extLst>
                <a:ext uri="{FF2B5EF4-FFF2-40B4-BE49-F238E27FC236}">
                  <a16:creationId xmlns:a16="http://schemas.microsoft.com/office/drawing/2014/main" id="{C7E44233-67FC-4E61-9421-390441727C5D}"/>
                </a:ext>
              </a:extLst>
            </p:cNvPr>
            <p:cNvSpPr/>
            <p:nvPr/>
          </p:nvSpPr>
          <p:spPr>
            <a:xfrm>
              <a:off x="2949572" y="5937305"/>
              <a:ext cx="914400" cy="333655"/>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TextBox 21">
              <a:extLst>
                <a:ext uri="{FF2B5EF4-FFF2-40B4-BE49-F238E27FC236}">
                  <a16:creationId xmlns:a16="http://schemas.microsoft.com/office/drawing/2014/main" id="{795D621A-92B8-41E2-8EB7-8427FFCBE677}"/>
                </a:ext>
              </a:extLst>
            </p:cNvPr>
            <p:cNvSpPr txBox="1"/>
            <p:nvPr/>
          </p:nvSpPr>
          <p:spPr>
            <a:xfrm>
              <a:off x="3049608" y="5908740"/>
              <a:ext cx="914400" cy="400110"/>
            </a:xfrm>
            <a:prstGeom prst="rect">
              <a:avLst/>
            </a:prstGeom>
            <a:noFill/>
          </p:spPr>
          <p:txBody>
            <a:bodyPr wrap="square" rtlCol="0">
              <a:spAutoFit/>
            </a:bodyPr>
            <a:lstStyle/>
            <a:p>
              <a:r>
                <a:rPr lang="en-NZ" sz="2000" b="1" dirty="0"/>
                <a:t>YOU</a:t>
              </a:r>
            </a:p>
          </p:txBody>
        </p:sp>
      </p:grpSp>
      <p:sp>
        <p:nvSpPr>
          <p:cNvPr id="16" name="Rectangle 15">
            <a:extLst>
              <a:ext uri="{FF2B5EF4-FFF2-40B4-BE49-F238E27FC236}">
                <a16:creationId xmlns:a16="http://schemas.microsoft.com/office/drawing/2014/main" id="{43507CA1-34F6-4E7D-B2DC-4B0F1FBA5E98}"/>
              </a:ext>
            </a:extLst>
          </p:cNvPr>
          <p:cNvSpPr/>
          <p:nvPr/>
        </p:nvSpPr>
        <p:spPr>
          <a:xfrm>
            <a:off x="2530669" y="1003762"/>
            <a:ext cx="4448569" cy="432048"/>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b="1" dirty="0">
                <a:solidFill>
                  <a:schemeClr val="tx1"/>
                </a:solidFill>
              </a:rPr>
              <a:t>PARTNER</a:t>
            </a:r>
          </a:p>
        </p:txBody>
      </p:sp>
      <p:sp>
        <p:nvSpPr>
          <p:cNvPr id="18" name="Rectangle 17">
            <a:extLst>
              <a:ext uri="{FF2B5EF4-FFF2-40B4-BE49-F238E27FC236}">
                <a16:creationId xmlns:a16="http://schemas.microsoft.com/office/drawing/2014/main" id="{3FF55236-EBAB-41DF-B948-FCCA43A1BC47}"/>
              </a:ext>
            </a:extLst>
          </p:cNvPr>
          <p:cNvSpPr/>
          <p:nvPr/>
        </p:nvSpPr>
        <p:spPr>
          <a:xfrm>
            <a:off x="425953" y="3421927"/>
            <a:ext cx="2160793" cy="433636"/>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b="1" dirty="0">
                <a:solidFill>
                  <a:schemeClr val="tx1"/>
                </a:solidFill>
              </a:rPr>
              <a:t>HIM</a:t>
            </a:r>
          </a:p>
        </p:txBody>
      </p:sp>
      <p:sp>
        <p:nvSpPr>
          <p:cNvPr id="23" name="Rectangle 22">
            <a:extLst>
              <a:ext uri="{FF2B5EF4-FFF2-40B4-BE49-F238E27FC236}">
                <a16:creationId xmlns:a16="http://schemas.microsoft.com/office/drawing/2014/main" id="{AD7B7CE0-C1A9-4417-A570-17DE43A42CD7}"/>
              </a:ext>
            </a:extLst>
          </p:cNvPr>
          <p:cNvSpPr/>
          <p:nvPr/>
        </p:nvSpPr>
        <p:spPr>
          <a:xfrm>
            <a:off x="6979238" y="3421527"/>
            <a:ext cx="2160793" cy="433636"/>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b="1" dirty="0">
                <a:solidFill>
                  <a:schemeClr val="tx1"/>
                </a:solidFill>
              </a:rPr>
              <a: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75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7544" y="1916832"/>
            <a:ext cx="8229600" cy="2520280"/>
          </a:xfrm>
        </p:spPr>
        <p:txBody>
          <a:bodyPr>
            <a:normAutofit fontScale="90000"/>
          </a:bodyPr>
          <a:lstStyle/>
          <a:p>
            <a:pPr algn="ctr"/>
            <a:r>
              <a:rPr lang="en-NZ" sz="4900" b="1" dirty="0"/>
              <a:t>Lesson Ten</a:t>
            </a:r>
            <a:br>
              <a:rPr lang="en-NZ" sz="4400" b="1" dirty="0"/>
            </a:br>
            <a:br>
              <a:rPr lang="en-NZ" sz="4400" b="1" dirty="0"/>
            </a:br>
            <a:br>
              <a:rPr lang="en-NZ" sz="4400" dirty="0"/>
            </a:br>
            <a:r>
              <a:rPr lang="en-NZ" sz="4400" dirty="0"/>
              <a:t>Strong Opening Bids</a:t>
            </a:r>
            <a:endParaRPr lang="en-N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sson 8 - Board 2.JPG"/>
          <p:cNvPicPr>
            <a:picLocks noGrp="1" noChangeAspect="1"/>
          </p:cNvPicPr>
          <p:nvPr>
            <p:ph idx="1"/>
          </p:nvPr>
        </p:nvPicPr>
        <p:blipFill>
          <a:blip r:embed="rId2" cstate="print"/>
          <a:stretch>
            <a:fillRect/>
          </a:stretch>
        </p:blipFill>
        <p:spPr>
          <a:xfrm>
            <a:off x="-1" y="0"/>
            <a:ext cx="9190337" cy="6309320"/>
          </a:xfrm>
        </p:spPr>
      </p:pic>
      <p:pic>
        <p:nvPicPr>
          <p:cNvPr id="7" name="Picture 2"/>
          <p:cNvPicPr>
            <a:picLocks noChangeAspect="1" noChangeArrowheads="1"/>
          </p:cNvPicPr>
          <p:nvPr/>
        </p:nvPicPr>
        <p:blipFill>
          <a:blip r:embed="rId3" cstate="print"/>
          <a:srcRect/>
          <a:stretch>
            <a:fillRect/>
          </a:stretch>
        </p:blipFill>
        <p:spPr bwMode="auto">
          <a:xfrm>
            <a:off x="0" y="3429000"/>
            <a:ext cx="447480" cy="416619"/>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2123728" y="5805264"/>
            <a:ext cx="407094" cy="472229"/>
          </a:xfrm>
          <a:prstGeom prst="rect">
            <a:avLst/>
          </a:prstGeom>
          <a:noFill/>
          <a:ln w="9525">
            <a:noFill/>
            <a:miter lim="800000"/>
            <a:headEnd/>
            <a:tailEnd/>
          </a:ln>
        </p:spPr>
      </p:pic>
      <p:pic>
        <p:nvPicPr>
          <p:cNvPr id="9" name="Picture 4"/>
          <p:cNvPicPr>
            <a:picLocks noChangeAspect="1" noChangeArrowheads="1"/>
          </p:cNvPicPr>
          <p:nvPr/>
        </p:nvPicPr>
        <p:blipFill>
          <a:blip r:embed="rId5" cstate="print"/>
          <a:srcRect/>
          <a:stretch>
            <a:fillRect/>
          </a:stretch>
        </p:blipFill>
        <p:spPr bwMode="auto">
          <a:xfrm>
            <a:off x="6536407" y="3429000"/>
            <a:ext cx="411857" cy="475220"/>
          </a:xfrm>
          <a:prstGeom prst="rect">
            <a:avLst/>
          </a:prstGeom>
          <a:noFill/>
          <a:ln w="9525">
            <a:noFill/>
            <a:miter lim="800000"/>
            <a:headEnd/>
            <a:tailEnd/>
          </a:ln>
        </p:spPr>
      </p:pic>
      <p:pic>
        <p:nvPicPr>
          <p:cNvPr id="10" name="Picture 3"/>
          <p:cNvPicPr>
            <a:picLocks noChangeAspect="1" noChangeArrowheads="1"/>
          </p:cNvPicPr>
          <p:nvPr/>
        </p:nvPicPr>
        <p:blipFill>
          <a:blip r:embed="rId6" cstate="print"/>
          <a:srcRect/>
          <a:stretch>
            <a:fillRect/>
          </a:stretch>
        </p:blipFill>
        <p:spPr bwMode="auto">
          <a:xfrm>
            <a:off x="2123728" y="1052736"/>
            <a:ext cx="411857" cy="427698"/>
          </a:xfrm>
          <a:prstGeom prst="rect">
            <a:avLst/>
          </a:prstGeom>
          <a:noFill/>
          <a:ln w="9525">
            <a:noFill/>
            <a:miter lim="800000"/>
            <a:headEnd/>
            <a:tailEnd/>
          </a:ln>
        </p:spPr>
      </p:pic>
      <p:pic>
        <p:nvPicPr>
          <p:cNvPr id="12" name="Picture 11" descr="green.JPG"/>
          <p:cNvPicPr>
            <a:picLocks noChangeAspect="1"/>
          </p:cNvPicPr>
          <p:nvPr/>
        </p:nvPicPr>
        <p:blipFill>
          <a:blip r:embed="rId7" cstate="print"/>
          <a:stretch>
            <a:fillRect/>
          </a:stretch>
        </p:blipFill>
        <p:spPr>
          <a:xfrm>
            <a:off x="7020273" y="4725144"/>
            <a:ext cx="2123728" cy="1564733"/>
          </a:xfrm>
          <a:prstGeom prst="rect">
            <a:avLst/>
          </a:prstGeom>
        </p:spPr>
      </p:pic>
      <p:pic>
        <p:nvPicPr>
          <p:cNvPr id="13" name="Picture 12" descr="green.JPG"/>
          <p:cNvPicPr>
            <a:picLocks noChangeAspect="1"/>
          </p:cNvPicPr>
          <p:nvPr/>
        </p:nvPicPr>
        <p:blipFill>
          <a:blip r:embed="rId7" cstate="print"/>
          <a:stretch>
            <a:fillRect/>
          </a:stretch>
        </p:blipFill>
        <p:spPr>
          <a:xfrm>
            <a:off x="0" y="0"/>
            <a:ext cx="2123728" cy="1564733"/>
          </a:xfrm>
          <a:prstGeom prst="rect">
            <a:avLst/>
          </a:prstGeom>
        </p:spPr>
      </p:pic>
      <p:sp>
        <p:nvSpPr>
          <p:cNvPr id="14" name="TextBox 13">
            <a:extLst>
              <a:ext uri="{FF2B5EF4-FFF2-40B4-BE49-F238E27FC236}">
                <a16:creationId xmlns:a16="http://schemas.microsoft.com/office/drawing/2014/main" id="{1167FE10-A07A-4538-BDFC-A777D752AD31}"/>
              </a:ext>
            </a:extLst>
          </p:cNvPr>
          <p:cNvSpPr txBox="1"/>
          <p:nvPr/>
        </p:nvSpPr>
        <p:spPr>
          <a:xfrm>
            <a:off x="5507688" y="2276872"/>
            <a:ext cx="936104" cy="584775"/>
          </a:xfrm>
          <a:prstGeom prst="rect">
            <a:avLst/>
          </a:prstGeom>
          <a:noFill/>
        </p:spPr>
        <p:txBody>
          <a:bodyPr wrap="square" rtlCol="0">
            <a:spAutoFit/>
          </a:bodyPr>
          <a:lstStyle>
            <a:defPPr>
              <a:defRPr lang="en-US"/>
            </a:defPPr>
            <a:lvl1pPr algn="ctr">
              <a:defRPr sz="3200" b="1">
                <a:effectLst>
                  <a:glow rad="101600">
                    <a:srgbClr val="FECE00">
                      <a:alpha val="60000"/>
                    </a:srgbClr>
                  </a:glow>
                </a:effectLst>
                <a:latin typeface="+mj-lt"/>
              </a:defRPr>
            </a:lvl1pPr>
          </a:lstStyle>
          <a:p>
            <a:r>
              <a:rPr lang="en-NZ" dirty="0"/>
              <a:t>2NT</a:t>
            </a:r>
          </a:p>
        </p:txBody>
      </p:sp>
      <p:sp>
        <p:nvSpPr>
          <p:cNvPr id="15" name="TextBox 14">
            <a:extLst>
              <a:ext uri="{FF2B5EF4-FFF2-40B4-BE49-F238E27FC236}">
                <a16:creationId xmlns:a16="http://schemas.microsoft.com/office/drawing/2014/main" id="{A80A32D1-9A9E-413B-9D4A-11F39DEAE659}"/>
              </a:ext>
            </a:extLst>
          </p:cNvPr>
          <p:cNvSpPr txBox="1"/>
          <p:nvPr/>
        </p:nvSpPr>
        <p:spPr>
          <a:xfrm>
            <a:off x="2758547" y="3042247"/>
            <a:ext cx="3685245" cy="954107"/>
          </a:xfrm>
          <a:prstGeom prst="rect">
            <a:avLst/>
          </a:prstGeom>
          <a:solidFill>
            <a:srgbClr val="B0D7D8"/>
          </a:solidFill>
          <a:ln>
            <a:noFill/>
          </a:ln>
          <a:effectLst>
            <a:softEdge rad="127000"/>
          </a:effectLst>
        </p:spPr>
        <p:txBody>
          <a:bodyPr wrap="square" rtlCol="0">
            <a:spAutoFit/>
          </a:bodyPr>
          <a:lstStyle/>
          <a:p>
            <a:pPr algn="ctr"/>
            <a:r>
              <a:rPr lang="en-NZ" sz="2800" dirty="0"/>
              <a:t>8+ points</a:t>
            </a:r>
          </a:p>
          <a:p>
            <a:pPr algn="ctr"/>
            <a:r>
              <a:rPr lang="en-NZ" sz="2800" dirty="0"/>
              <a:t>No 5-card suit </a:t>
            </a:r>
          </a:p>
        </p:txBody>
      </p:sp>
      <p:sp>
        <p:nvSpPr>
          <p:cNvPr id="17" name="Title 1">
            <a:extLst>
              <a:ext uri="{FF2B5EF4-FFF2-40B4-BE49-F238E27FC236}">
                <a16:creationId xmlns:a16="http://schemas.microsoft.com/office/drawing/2014/main" id="{F994FD2B-C1EE-4AE7-A18C-77233D4AC34B}"/>
              </a:ext>
            </a:extLst>
          </p:cNvPr>
          <p:cNvSpPr>
            <a:spLocks noGrp="1"/>
          </p:cNvSpPr>
          <p:nvPr>
            <p:ph type="title"/>
          </p:nvPr>
        </p:nvSpPr>
        <p:spPr>
          <a:xfrm>
            <a:off x="179512" y="124975"/>
            <a:ext cx="1872208" cy="1431817"/>
          </a:xfrm>
        </p:spPr>
        <p:txBody>
          <a:bodyPr>
            <a:noAutofit/>
          </a:bodyPr>
          <a:lstStyle/>
          <a:p>
            <a:pPr algn="ctr"/>
            <a:r>
              <a:rPr lang="en-NZ" sz="2800" b="1" dirty="0">
                <a:solidFill>
                  <a:schemeClr val="bg1"/>
                </a:solidFill>
              </a:rPr>
              <a:t>Responses to 2</a:t>
            </a:r>
            <a:r>
              <a:rPr lang="en-NZ" sz="2800" b="1" dirty="0">
                <a:solidFill>
                  <a:schemeClr val="bg1"/>
                </a:solidFill>
                <a:sym typeface="Symbol"/>
              </a:rPr>
              <a:t></a:t>
            </a:r>
            <a:br>
              <a:rPr lang="en-NZ" sz="2800" b="1" dirty="0">
                <a:solidFill>
                  <a:schemeClr val="bg1"/>
                </a:solidFill>
                <a:sym typeface="Symbol"/>
              </a:rPr>
            </a:br>
            <a:r>
              <a:rPr lang="en-NZ" sz="2800" b="1" dirty="0">
                <a:solidFill>
                  <a:schemeClr val="bg1"/>
                </a:solidFill>
                <a:sym typeface="Symbol"/>
              </a:rPr>
              <a:t>GAME FORCE</a:t>
            </a:r>
            <a:endParaRPr lang="en-NZ" sz="2800" b="1" dirty="0">
              <a:solidFill>
                <a:schemeClr val="bg1"/>
              </a:solidFill>
            </a:endParaRPr>
          </a:p>
        </p:txBody>
      </p:sp>
      <p:pic>
        <p:nvPicPr>
          <p:cNvPr id="8194" name="Picture 2">
            <a:extLst>
              <a:ext uri="{FF2B5EF4-FFF2-40B4-BE49-F238E27FC236}">
                <a16:creationId xmlns:a16="http://schemas.microsoft.com/office/drawing/2014/main" id="{CDD7DA59-1650-41B3-A78F-F18BE6F8AE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2067" y="1767663"/>
            <a:ext cx="3886200" cy="7239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8823B845-52D3-4D35-A41F-B8C9517BFDCF}"/>
              </a:ext>
            </a:extLst>
          </p:cNvPr>
          <p:cNvGrpSpPr/>
          <p:nvPr/>
        </p:nvGrpSpPr>
        <p:grpSpPr>
          <a:xfrm>
            <a:off x="2877712" y="5871106"/>
            <a:ext cx="1014436" cy="400110"/>
            <a:chOff x="2949572" y="5908740"/>
            <a:chExt cx="1014436" cy="400110"/>
          </a:xfrm>
        </p:grpSpPr>
        <p:sp>
          <p:nvSpPr>
            <p:cNvPr id="20" name="Rectangle 19">
              <a:extLst>
                <a:ext uri="{FF2B5EF4-FFF2-40B4-BE49-F238E27FC236}">
                  <a16:creationId xmlns:a16="http://schemas.microsoft.com/office/drawing/2014/main" id="{E69B797C-F9E1-4490-8A62-AEF1DFCB24BC}"/>
                </a:ext>
              </a:extLst>
            </p:cNvPr>
            <p:cNvSpPr/>
            <p:nvPr/>
          </p:nvSpPr>
          <p:spPr>
            <a:xfrm>
              <a:off x="2949572" y="5937305"/>
              <a:ext cx="914400" cy="333655"/>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TextBox 20">
              <a:extLst>
                <a:ext uri="{FF2B5EF4-FFF2-40B4-BE49-F238E27FC236}">
                  <a16:creationId xmlns:a16="http://schemas.microsoft.com/office/drawing/2014/main" id="{AAF430D4-BDA4-46FB-AB6A-4283D4F9A02E}"/>
                </a:ext>
              </a:extLst>
            </p:cNvPr>
            <p:cNvSpPr txBox="1"/>
            <p:nvPr/>
          </p:nvSpPr>
          <p:spPr>
            <a:xfrm>
              <a:off x="3049608" y="5908740"/>
              <a:ext cx="914400" cy="400110"/>
            </a:xfrm>
            <a:prstGeom prst="rect">
              <a:avLst/>
            </a:prstGeom>
            <a:noFill/>
          </p:spPr>
          <p:txBody>
            <a:bodyPr wrap="square" rtlCol="0">
              <a:spAutoFit/>
            </a:bodyPr>
            <a:lstStyle/>
            <a:p>
              <a:r>
                <a:rPr lang="en-NZ" sz="2000" b="1" dirty="0"/>
                <a:t>YOU</a:t>
              </a:r>
            </a:p>
          </p:txBody>
        </p:sp>
      </p:grpSp>
      <p:sp>
        <p:nvSpPr>
          <p:cNvPr id="16" name="Rectangle 15">
            <a:extLst>
              <a:ext uri="{FF2B5EF4-FFF2-40B4-BE49-F238E27FC236}">
                <a16:creationId xmlns:a16="http://schemas.microsoft.com/office/drawing/2014/main" id="{1A20B1EE-06F4-4832-831F-1C9B9646E647}"/>
              </a:ext>
            </a:extLst>
          </p:cNvPr>
          <p:cNvSpPr/>
          <p:nvPr/>
        </p:nvSpPr>
        <p:spPr>
          <a:xfrm>
            <a:off x="2530669" y="1003762"/>
            <a:ext cx="4448569" cy="432048"/>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b="1" dirty="0">
                <a:solidFill>
                  <a:schemeClr val="tx1"/>
                </a:solidFill>
              </a:rPr>
              <a:t>PARTNER</a:t>
            </a:r>
          </a:p>
        </p:txBody>
      </p:sp>
      <p:sp>
        <p:nvSpPr>
          <p:cNvPr id="18" name="Rectangle 17">
            <a:extLst>
              <a:ext uri="{FF2B5EF4-FFF2-40B4-BE49-F238E27FC236}">
                <a16:creationId xmlns:a16="http://schemas.microsoft.com/office/drawing/2014/main" id="{67EBD84A-D348-4C12-BD53-4A9CC2F776C5}"/>
              </a:ext>
            </a:extLst>
          </p:cNvPr>
          <p:cNvSpPr/>
          <p:nvPr/>
        </p:nvSpPr>
        <p:spPr>
          <a:xfrm>
            <a:off x="425953" y="3421927"/>
            <a:ext cx="2160793" cy="433636"/>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b="1" dirty="0">
                <a:solidFill>
                  <a:schemeClr val="tx1"/>
                </a:solidFill>
              </a:rPr>
              <a:t>HIM</a:t>
            </a:r>
          </a:p>
        </p:txBody>
      </p:sp>
      <p:sp>
        <p:nvSpPr>
          <p:cNvPr id="22" name="Rectangle 21">
            <a:extLst>
              <a:ext uri="{FF2B5EF4-FFF2-40B4-BE49-F238E27FC236}">
                <a16:creationId xmlns:a16="http://schemas.microsoft.com/office/drawing/2014/main" id="{7AF7F8A3-BBD9-4C80-A68C-B45431A75EB5}"/>
              </a:ext>
            </a:extLst>
          </p:cNvPr>
          <p:cNvSpPr/>
          <p:nvPr/>
        </p:nvSpPr>
        <p:spPr>
          <a:xfrm>
            <a:off x="6979238" y="3421527"/>
            <a:ext cx="2160793" cy="433636"/>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b="1" dirty="0">
                <a:solidFill>
                  <a:schemeClr val="tx1"/>
                </a:solidFill>
              </a:rPr>
              <a: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75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normAutofit fontScale="90000"/>
          </a:bodyPr>
          <a:lstStyle/>
          <a:p>
            <a:r>
              <a:rPr lang="en-NZ" sz="4800" b="1" dirty="0"/>
              <a:t>OPENER’S REBIDS AFTER 2</a:t>
            </a:r>
            <a:r>
              <a:rPr lang="en-NZ" sz="4800" b="1" dirty="0">
                <a:sym typeface="Symbol"/>
              </a:rPr>
              <a:t></a:t>
            </a:r>
            <a:endParaRPr lang="en-NZ" sz="4800" b="1" dirty="0"/>
          </a:p>
        </p:txBody>
      </p:sp>
      <p:sp>
        <p:nvSpPr>
          <p:cNvPr id="3" name="Content Placeholder 2"/>
          <p:cNvSpPr>
            <a:spLocks noGrp="1"/>
          </p:cNvSpPr>
          <p:nvPr>
            <p:ph idx="1"/>
          </p:nvPr>
        </p:nvSpPr>
        <p:spPr>
          <a:xfrm>
            <a:off x="467544" y="1124744"/>
            <a:ext cx="8229600" cy="3168352"/>
          </a:xfrm>
        </p:spPr>
        <p:txBody>
          <a:bodyPr>
            <a:normAutofit fontScale="62500" lnSpcReduction="20000"/>
          </a:bodyPr>
          <a:lstStyle/>
          <a:p>
            <a:pPr marL="0" indent="0">
              <a:lnSpc>
                <a:spcPct val="120000"/>
              </a:lnSpc>
              <a:buNone/>
            </a:pPr>
            <a:r>
              <a:rPr lang="en-NZ" sz="6700" b="1" dirty="0">
                <a:sym typeface="Symbol"/>
              </a:rPr>
              <a:t>IF partner bids 2</a:t>
            </a:r>
            <a:r>
              <a:rPr lang="en-NZ" sz="6700" b="1" dirty="0">
                <a:solidFill>
                  <a:srgbClr val="FF0000"/>
                </a:solidFill>
                <a:sym typeface="Symbol"/>
              </a:rPr>
              <a:t> </a:t>
            </a:r>
            <a:r>
              <a:rPr lang="en-NZ" sz="6700" b="1" dirty="0">
                <a:sym typeface="Symbol"/>
              </a:rPr>
              <a:t>(weak) </a:t>
            </a:r>
            <a:r>
              <a:rPr lang="en-NZ" sz="6700" b="1" dirty="0">
                <a:solidFill>
                  <a:srgbClr val="FF0000"/>
                </a:solidFill>
                <a:sym typeface="Symbol"/>
              </a:rPr>
              <a:t>	</a:t>
            </a:r>
          </a:p>
          <a:p>
            <a:pPr marL="628650" lvl="1" indent="-285750">
              <a:lnSpc>
                <a:spcPct val="120000"/>
              </a:lnSpc>
            </a:pPr>
            <a:r>
              <a:rPr lang="en-NZ" sz="6500" dirty="0">
                <a:sym typeface="Symbol"/>
              </a:rPr>
              <a:t>Bid your own </a:t>
            </a:r>
            <a:r>
              <a:rPr lang="en-NZ" sz="6500" b="1" dirty="0">
                <a:sym typeface="Symbol"/>
              </a:rPr>
              <a:t>5-card +</a:t>
            </a:r>
            <a:r>
              <a:rPr lang="en-NZ" sz="6500" dirty="0">
                <a:sym typeface="Symbol"/>
              </a:rPr>
              <a:t> suit</a:t>
            </a:r>
          </a:p>
          <a:p>
            <a:pPr marL="628650" lvl="1" indent="-285750">
              <a:lnSpc>
                <a:spcPct val="120000"/>
              </a:lnSpc>
            </a:pPr>
            <a:r>
              <a:rPr lang="en-NZ" sz="6500" dirty="0">
                <a:sym typeface="Symbol"/>
              </a:rPr>
              <a:t>Bid 2NT (shows 23 or 24 points)</a:t>
            </a:r>
          </a:p>
          <a:p>
            <a:pPr marL="628650" lvl="1" indent="-285750">
              <a:lnSpc>
                <a:spcPct val="120000"/>
              </a:lnSpc>
            </a:pPr>
            <a:r>
              <a:rPr lang="en-NZ" sz="6500" dirty="0">
                <a:sym typeface="Symbol"/>
              </a:rPr>
              <a:t>Bid 3NT (shows 25+ points)</a:t>
            </a:r>
          </a:p>
        </p:txBody>
      </p:sp>
      <p:sp>
        <p:nvSpPr>
          <p:cNvPr id="4" name="TextBox 3"/>
          <p:cNvSpPr txBox="1"/>
          <p:nvPr/>
        </p:nvSpPr>
        <p:spPr>
          <a:xfrm>
            <a:off x="395536" y="4694947"/>
            <a:ext cx="8208912" cy="1077218"/>
          </a:xfrm>
          <a:prstGeom prst="rect">
            <a:avLst/>
          </a:prstGeom>
          <a:gradFill flip="none" rotWithShape="1">
            <a:gsLst>
              <a:gs pos="0">
                <a:srgbClr val="2A700F">
                  <a:tint val="66000"/>
                  <a:satMod val="160000"/>
                </a:srgbClr>
              </a:gs>
              <a:gs pos="50000">
                <a:srgbClr val="2A700F">
                  <a:tint val="44500"/>
                  <a:satMod val="160000"/>
                </a:srgbClr>
              </a:gs>
              <a:gs pos="100000">
                <a:srgbClr val="2A700F">
                  <a:tint val="23500"/>
                  <a:satMod val="160000"/>
                </a:srgbClr>
              </a:gs>
            </a:gsLst>
            <a:path path="circle">
              <a:fillToRect l="50000" t="50000" r="50000" b="50000"/>
            </a:path>
            <a:tileRect/>
          </a:gradFill>
          <a:ln>
            <a:solidFill>
              <a:srgbClr val="2A700F"/>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buNone/>
            </a:pPr>
            <a:r>
              <a:rPr lang="en-NZ" sz="3200" b="1" dirty="0">
                <a:ln>
                  <a:solidFill>
                    <a:srgbClr val="2A700F"/>
                  </a:solidFill>
                </a:ln>
                <a:solidFill>
                  <a:srgbClr val="2A700F"/>
                </a:solidFill>
                <a:latin typeface="+mj-lt"/>
              </a:rPr>
              <a:t>REMEMBER ... Partner HAS to keep bidding until GAME is reached</a:t>
            </a:r>
            <a:endParaRPr lang="en-NZ" dirty="0">
              <a:ln>
                <a:solidFill>
                  <a:srgbClr val="2A700F"/>
                </a:solidFill>
              </a:ln>
              <a:solidFill>
                <a:srgbClr val="2A700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85835"/>
            <a:ext cx="8229600" cy="3168352"/>
          </a:xfrm>
        </p:spPr>
        <p:txBody>
          <a:bodyPr>
            <a:normAutofit fontScale="55000" lnSpcReduction="20000"/>
          </a:bodyPr>
          <a:lstStyle/>
          <a:p>
            <a:pPr marL="0" indent="0">
              <a:lnSpc>
                <a:spcPct val="120000"/>
              </a:lnSpc>
              <a:buNone/>
            </a:pPr>
            <a:r>
              <a:rPr lang="en-NZ" sz="6700" b="1" dirty="0">
                <a:sym typeface="Symbol"/>
              </a:rPr>
              <a:t>IF partner bids 2</a:t>
            </a:r>
            <a:r>
              <a:rPr lang="en-NZ" sz="6700" b="1" dirty="0">
                <a:solidFill>
                  <a:srgbClr val="FF0000"/>
                </a:solidFill>
                <a:sym typeface="Symbol"/>
              </a:rPr>
              <a:t></a:t>
            </a:r>
            <a:r>
              <a:rPr lang="en-NZ" sz="6700" b="1" dirty="0">
                <a:sym typeface="Symbol"/>
              </a:rPr>
              <a:t>/2</a:t>
            </a:r>
            <a:r>
              <a:rPr lang="en-NZ" sz="6700" b="1" dirty="0">
                <a:solidFill>
                  <a:srgbClr val="FF0000"/>
                </a:solidFill>
                <a:sym typeface="Symbol"/>
              </a:rPr>
              <a:t> 	</a:t>
            </a:r>
          </a:p>
          <a:p>
            <a:pPr marL="719138" lvl="1" indent="-376238">
              <a:lnSpc>
                <a:spcPct val="120000"/>
              </a:lnSpc>
            </a:pPr>
            <a:r>
              <a:rPr lang="en-NZ" sz="6500" dirty="0">
                <a:sym typeface="Symbol"/>
              </a:rPr>
              <a:t>Agree the </a:t>
            </a:r>
            <a:r>
              <a:rPr lang="en-NZ" sz="6500" b="1" dirty="0">
                <a:sym typeface="Symbol"/>
              </a:rPr>
              <a:t>FIT</a:t>
            </a:r>
            <a:r>
              <a:rPr lang="en-NZ" sz="6500" dirty="0">
                <a:sym typeface="Symbol"/>
              </a:rPr>
              <a:t> with 3+ of the suit</a:t>
            </a:r>
          </a:p>
          <a:p>
            <a:pPr marL="719138" lvl="1" indent="-376238">
              <a:lnSpc>
                <a:spcPct val="120000"/>
              </a:lnSpc>
            </a:pPr>
            <a:r>
              <a:rPr lang="en-NZ" sz="6500" dirty="0">
                <a:sym typeface="Symbol"/>
              </a:rPr>
              <a:t>Bid 2NT (23 + points) – no fit</a:t>
            </a:r>
          </a:p>
          <a:p>
            <a:pPr marL="719138" lvl="1" indent="-376238">
              <a:lnSpc>
                <a:spcPct val="120000"/>
              </a:lnSpc>
            </a:pPr>
            <a:r>
              <a:rPr lang="en-NZ" sz="6500" dirty="0">
                <a:sym typeface="Symbol"/>
              </a:rPr>
              <a:t>Bid your own suit with 5-card + suit</a:t>
            </a:r>
          </a:p>
        </p:txBody>
      </p:sp>
      <p:sp>
        <p:nvSpPr>
          <p:cNvPr id="10" name="Title 1">
            <a:extLst>
              <a:ext uri="{FF2B5EF4-FFF2-40B4-BE49-F238E27FC236}">
                <a16:creationId xmlns:a16="http://schemas.microsoft.com/office/drawing/2014/main" id="{A9B96B42-644F-4495-B2B1-B12DC76DB7B8}"/>
              </a:ext>
            </a:extLst>
          </p:cNvPr>
          <p:cNvSpPr>
            <a:spLocks noGrp="1"/>
          </p:cNvSpPr>
          <p:nvPr>
            <p:ph type="title"/>
          </p:nvPr>
        </p:nvSpPr>
        <p:spPr>
          <a:xfrm>
            <a:off x="467544" y="44624"/>
            <a:ext cx="8229600" cy="1143000"/>
          </a:xfrm>
        </p:spPr>
        <p:txBody>
          <a:bodyPr>
            <a:normAutofit fontScale="90000"/>
          </a:bodyPr>
          <a:lstStyle/>
          <a:p>
            <a:r>
              <a:rPr lang="en-NZ" sz="4800" b="1" dirty="0"/>
              <a:t>OPENER’S REBIDS AFTER 2</a:t>
            </a:r>
            <a:r>
              <a:rPr lang="en-NZ" sz="4800" b="1" dirty="0">
                <a:sym typeface="Symbol"/>
              </a:rPr>
              <a:t></a:t>
            </a:r>
            <a:endParaRPr lang="en-NZ" sz="4800" b="1" dirty="0"/>
          </a:p>
        </p:txBody>
      </p:sp>
      <p:sp>
        <p:nvSpPr>
          <p:cNvPr id="9" name="TextBox 8">
            <a:extLst>
              <a:ext uri="{FF2B5EF4-FFF2-40B4-BE49-F238E27FC236}">
                <a16:creationId xmlns:a16="http://schemas.microsoft.com/office/drawing/2014/main" id="{20D4FF3D-9EE2-4FAF-ADB2-506BE5F9BBC5}"/>
              </a:ext>
            </a:extLst>
          </p:cNvPr>
          <p:cNvSpPr txBox="1"/>
          <p:nvPr/>
        </p:nvSpPr>
        <p:spPr>
          <a:xfrm>
            <a:off x="395536" y="4694947"/>
            <a:ext cx="8208912" cy="1077218"/>
          </a:xfrm>
          <a:prstGeom prst="rect">
            <a:avLst/>
          </a:prstGeom>
          <a:gradFill flip="none" rotWithShape="1">
            <a:gsLst>
              <a:gs pos="0">
                <a:srgbClr val="2A700F">
                  <a:tint val="66000"/>
                  <a:satMod val="160000"/>
                </a:srgbClr>
              </a:gs>
              <a:gs pos="50000">
                <a:srgbClr val="2A700F">
                  <a:tint val="44500"/>
                  <a:satMod val="160000"/>
                </a:srgbClr>
              </a:gs>
              <a:gs pos="100000">
                <a:srgbClr val="2A700F">
                  <a:tint val="23500"/>
                  <a:satMod val="160000"/>
                </a:srgbClr>
              </a:gs>
            </a:gsLst>
            <a:path path="circle">
              <a:fillToRect l="50000" t="50000" r="50000" b="50000"/>
            </a:path>
            <a:tileRect/>
          </a:gradFill>
          <a:ln>
            <a:solidFill>
              <a:srgbClr val="2A700F"/>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buNone/>
            </a:pPr>
            <a:r>
              <a:rPr lang="en-NZ" sz="3200" b="1" dirty="0">
                <a:ln>
                  <a:solidFill>
                    <a:srgbClr val="2A700F"/>
                  </a:solidFill>
                </a:ln>
                <a:solidFill>
                  <a:srgbClr val="2A700F"/>
                </a:solidFill>
                <a:latin typeface="+mj-lt"/>
              </a:rPr>
              <a:t>REMEMBER ... Partner HAS to keep bidding until GAME is reached</a:t>
            </a:r>
            <a:endParaRPr lang="en-NZ" dirty="0">
              <a:ln>
                <a:solidFill>
                  <a:srgbClr val="2A700F"/>
                </a:solidFill>
              </a:ln>
              <a:solidFill>
                <a:srgbClr val="2A700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229600" cy="3600400"/>
          </a:xfrm>
        </p:spPr>
        <p:txBody>
          <a:bodyPr>
            <a:noAutofit/>
          </a:bodyPr>
          <a:lstStyle/>
          <a:p>
            <a:pPr marL="0" indent="0">
              <a:lnSpc>
                <a:spcPct val="120000"/>
              </a:lnSpc>
              <a:buNone/>
            </a:pPr>
            <a:r>
              <a:rPr lang="en-NZ" sz="3600" b="1" dirty="0">
                <a:sym typeface="Symbol"/>
              </a:rPr>
              <a:t>IF partner bids 2NT</a:t>
            </a:r>
            <a:r>
              <a:rPr lang="en-NZ" sz="3600" b="1" dirty="0">
                <a:solidFill>
                  <a:srgbClr val="FF0000"/>
                </a:solidFill>
                <a:sym typeface="Symbol"/>
              </a:rPr>
              <a:t>	</a:t>
            </a:r>
          </a:p>
          <a:p>
            <a:pPr marL="719138" lvl="1" indent="-376238">
              <a:lnSpc>
                <a:spcPct val="120000"/>
              </a:lnSpc>
            </a:pPr>
            <a:r>
              <a:rPr lang="en-NZ" sz="3600" dirty="0">
                <a:sym typeface="Symbol"/>
              </a:rPr>
              <a:t>Bid 3</a:t>
            </a:r>
            <a:r>
              <a:rPr lang="en-NZ" sz="3600" dirty="0">
                <a:solidFill>
                  <a:srgbClr val="FF0000"/>
                </a:solidFill>
                <a:sym typeface="Symbol"/>
              </a:rPr>
              <a:t></a:t>
            </a:r>
            <a:r>
              <a:rPr lang="en-NZ" sz="3600" dirty="0">
                <a:sym typeface="Symbol"/>
              </a:rPr>
              <a:t>/3</a:t>
            </a:r>
            <a:r>
              <a:rPr lang="en-NZ" sz="3600" b="1" dirty="0">
                <a:sym typeface="Symbol"/>
              </a:rPr>
              <a:t> </a:t>
            </a:r>
            <a:r>
              <a:rPr lang="en-NZ" sz="3600" dirty="0">
                <a:sym typeface="Symbol"/>
              </a:rPr>
              <a:t>with 5-card suit</a:t>
            </a:r>
          </a:p>
          <a:p>
            <a:pPr marL="719138" lvl="1" indent="-376238">
              <a:lnSpc>
                <a:spcPct val="120000"/>
              </a:lnSpc>
            </a:pPr>
            <a:r>
              <a:rPr lang="en-NZ" sz="3600" dirty="0">
                <a:sym typeface="Symbol"/>
              </a:rPr>
              <a:t>Bid 4</a:t>
            </a:r>
            <a:r>
              <a:rPr lang="en-NZ" sz="3600" dirty="0">
                <a:solidFill>
                  <a:srgbClr val="FF0000"/>
                </a:solidFill>
                <a:sym typeface="Symbol"/>
              </a:rPr>
              <a:t></a:t>
            </a:r>
            <a:r>
              <a:rPr lang="en-NZ" sz="3600" dirty="0">
                <a:sym typeface="Symbol"/>
              </a:rPr>
              <a:t>/4 with 6+ card suit</a:t>
            </a:r>
          </a:p>
          <a:p>
            <a:pPr marL="719138" lvl="1" indent="-376238">
              <a:lnSpc>
                <a:spcPct val="120000"/>
              </a:lnSpc>
            </a:pPr>
            <a:r>
              <a:rPr lang="en-NZ" sz="3600" dirty="0">
                <a:sym typeface="Symbol"/>
              </a:rPr>
              <a:t>Bid 3NT with balanced hand</a:t>
            </a:r>
          </a:p>
          <a:p>
            <a:pPr marL="719138" lvl="1" indent="-376238">
              <a:lnSpc>
                <a:spcPct val="120000"/>
              </a:lnSpc>
            </a:pPr>
            <a:r>
              <a:rPr lang="en-NZ" sz="3600" dirty="0">
                <a:sym typeface="Symbol"/>
              </a:rPr>
              <a:t>Bid a minor if none of the above apply</a:t>
            </a:r>
          </a:p>
        </p:txBody>
      </p:sp>
      <p:sp>
        <p:nvSpPr>
          <p:cNvPr id="7" name="Title 1">
            <a:extLst>
              <a:ext uri="{FF2B5EF4-FFF2-40B4-BE49-F238E27FC236}">
                <a16:creationId xmlns:a16="http://schemas.microsoft.com/office/drawing/2014/main" id="{D3CDD7E9-454C-42A7-B92F-1BDD69D7B6CF}"/>
              </a:ext>
            </a:extLst>
          </p:cNvPr>
          <p:cNvSpPr>
            <a:spLocks noGrp="1"/>
          </p:cNvSpPr>
          <p:nvPr>
            <p:ph type="title"/>
          </p:nvPr>
        </p:nvSpPr>
        <p:spPr>
          <a:xfrm>
            <a:off x="467544" y="44624"/>
            <a:ext cx="8229600" cy="1143000"/>
          </a:xfrm>
        </p:spPr>
        <p:txBody>
          <a:bodyPr>
            <a:normAutofit fontScale="90000"/>
          </a:bodyPr>
          <a:lstStyle/>
          <a:p>
            <a:r>
              <a:rPr lang="en-NZ" sz="4800" b="1" dirty="0"/>
              <a:t>OPENER’S REBIDS AFTER 2</a:t>
            </a:r>
            <a:r>
              <a:rPr lang="en-NZ" sz="4800" b="1" dirty="0">
                <a:sym typeface="Symbol"/>
              </a:rPr>
              <a:t></a:t>
            </a:r>
            <a:endParaRPr lang="en-NZ" sz="4800" b="1" dirty="0"/>
          </a:p>
        </p:txBody>
      </p:sp>
      <p:sp>
        <p:nvSpPr>
          <p:cNvPr id="9" name="TextBox 8">
            <a:extLst>
              <a:ext uri="{FF2B5EF4-FFF2-40B4-BE49-F238E27FC236}">
                <a16:creationId xmlns:a16="http://schemas.microsoft.com/office/drawing/2014/main" id="{37AA7DAA-5215-41C4-9164-B9F558DACB33}"/>
              </a:ext>
            </a:extLst>
          </p:cNvPr>
          <p:cNvSpPr txBox="1"/>
          <p:nvPr/>
        </p:nvSpPr>
        <p:spPr>
          <a:xfrm>
            <a:off x="395536" y="4694947"/>
            <a:ext cx="8208912" cy="1077218"/>
          </a:xfrm>
          <a:prstGeom prst="rect">
            <a:avLst/>
          </a:prstGeom>
          <a:gradFill flip="none" rotWithShape="1">
            <a:gsLst>
              <a:gs pos="0">
                <a:srgbClr val="2A700F">
                  <a:tint val="66000"/>
                  <a:satMod val="160000"/>
                </a:srgbClr>
              </a:gs>
              <a:gs pos="50000">
                <a:srgbClr val="2A700F">
                  <a:tint val="44500"/>
                  <a:satMod val="160000"/>
                </a:srgbClr>
              </a:gs>
              <a:gs pos="100000">
                <a:srgbClr val="2A700F">
                  <a:tint val="23500"/>
                  <a:satMod val="160000"/>
                </a:srgbClr>
              </a:gs>
            </a:gsLst>
            <a:path path="circle">
              <a:fillToRect l="50000" t="50000" r="50000" b="50000"/>
            </a:path>
            <a:tileRect/>
          </a:gradFill>
          <a:ln>
            <a:solidFill>
              <a:srgbClr val="2A700F"/>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buNone/>
            </a:pPr>
            <a:r>
              <a:rPr lang="en-NZ" sz="3200" b="1" dirty="0">
                <a:ln>
                  <a:solidFill>
                    <a:srgbClr val="2A700F"/>
                  </a:solidFill>
                </a:ln>
                <a:solidFill>
                  <a:srgbClr val="2A700F"/>
                </a:solidFill>
                <a:latin typeface="+mj-lt"/>
              </a:rPr>
              <a:t>REMEMBER ... Partner HAS to keep bidding until GAME is reached</a:t>
            </a:r>
            <a:endParaRPr lang="en-NZ" dirty="0">
              <a:ln>
                <a:solidFill>
                  <a:srgbClr val="2A700F"/>
                </a:solidFill>
              </a:ln>
              <a:solidFill>
                <a:srgbClr val="2A700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12776"/>
            <a:ext cx="8424936" cy="2592288"/>
          </a:xfrm>
        </p:spPr>
        <p:txBody>
          <a:bodyPr>
            <a:normAutofit fontScale="47500" lnSpcReduction="20000"/>
          </a:bodyPr>
          <a:lstStyle/>
          <a:p>
            <a:pPr marL="0" indent="0">
              <a:lnSpc>
                <a:spcPct val="120000"/>
              </a:lnSpc>
              <a:buNone/>
            </a:pPr>
            <a:r>
              <a:rPr lang="en-NZ" sz="6700" b="1" dirty="0">
                <a:sym typeface="Symbol"/>
              </a:rPr>
              <a:t>IF partner bids 3/ 3</a:t>
            </a:r>
            <a:r>
              <a:rPr lang="en-NZ" sz="6700" b="1" dirty="0">
                <a:solidFill>
                  <a:srgbClr val="FF0000"/>
                </a:solidFill>
                <a:sym typeface="Symbol"/>
              </a:rPr>
              <a:t> 	</a:t>
            </a:r>
          </a:p>
          <a:p>
            <a:pPr marL="719138" lvl="1" indent="-376238">
              <a:lnSpc>
                <a:spcPct val="120000"/>
              </a:lnSpc>
            </a:pPr>
            <a:r>
              <a:rPr lang="en-NZ" sz="6500" dirty="0">
                <a:sym typeface="Symbol"/>
              </a:rPr>
              <a:t>Bid your own MAJOR suit with 5+ in suit</a:t>
            </a:r>
          </a:p>
          <a:p>
            <a:pPr marL="719138" lvl="1" indent="-376238">
              <a:lnSpc>
                <a:spcPct val="120000"/>
              </a:lnSpc>
            </a:pPr>
            <a:r>
              <a:rPr lang="en-NZ" sz="6500" dirty="0">
                <a:sym typeface="Symbol"/>
              </a:rPr>
              <a:t>Bid 3NT with balanced hand</a:t>
            </a:r>
          </a:p>
          <a:p>
            <a:pPr marL="719138" lvl="1" indent="-376238">
              <a:lnSpc>
                <a:spcPct val="120000"/>
              </a:lnSpc>
            </a:pPr>
            <a:r>
              <a:rPr lang="en-NZ" sz="6500" dirty="0">
                <a:sym typeface="Symbol"/>
              </a:rPr>
              <a:t>Raise the minor none of the above apply</a:t>
            </a:r>
          </a:p>
        </p:txBody>
      </p:sp>
      <p:sp>
        <p:nvSpPr>
          <p:cNvPr id="7" name="Title 1">
            <a:extLst>
              <a:ext uri="{FF2B5EF4-FFF2-40B4-BE49-F238E27FC236}">
                <a16:creationId xmlns:a16="http://schemas.microsoft.com/office/drawing/2014/main" id="{C95CC210-BA43-4309-A16C-F71974E6DFEE}"/>
              </a:ext>
            </a:extLst>
          </p:cNvPr>
          <p:cNvSpPr>
            <a:spLocks noGrp="1"/>
          </p:cNvSpPr>
          <p:nvPr>
            <p:ph type="title"/>
          </p:nvPr>
        </p:nvSpPr>
        <p:spPr>
          <a:xfrm>
            <a:off x="467544" y="44624"/>
            <a:ext cx="8229600" cy="1143000"/>
          </a:xfrm>
        </p:spPr>
        <p:txBody>
          <a:bodyPr>
            <a:normAutofit fontScale="90000"/>
          </a:bodyPr>
          <a:lstStyle/>
          <a:p>
            <a:r>
              <a:rPr lang="en-NZ" sz="4800" b="1" dirty="0"/>
              <a:t>OPENER’S REBIDS AFTER 2</a:t>
            </a:r>
            <a:r>
              <a:rPr lang="en-NZ" sz="4800" b="1" dirty="0">
                <a:sym typeface="Symbol"/>
              </a:rPr>
              <a:t></a:t>
            </a:r>
            <a:endParaRPr lang="en-NZ" sz="4800" b="1" dirty="0"/>
          </a:p>
        </p:txBody>
      </p:sp>
      <p:sp>
        <p:nvSpPr>
          <p:cNvPr id="9" name="TextBox 8">
            <a:extLst>
              <a:ext uri="{FF2B5EF4-FFF2-40B4-BE49-F238E27FC236}">
                <a16:creationId xmlns:a16="http://schemas.microsoft.com/office/drawing/2014/main" id="{2EBBD9EB-F218-41D7-8899-A81947AABE13}"/>
              </a:ext>
            </a:extLst>
          </p:cNvPr>
          <p:cNvSpPr txBox="1"/>
          <p:nvPr/>
        </p:nvSpPr>
        <p:spPr>
          <a:xfrm>
            <a:off x="395536" y="4694947"/>
            <a:ext cx="8208912" cy="1077218"/>
          </a:xfrm>
          <a:prstGeom prst="rect">
            <a:avLst/>
          </a:prstGeom>
          <a:gradFill flip="none" rotWithShape="1">
            <a:gsLst>
              <a:gs pos="0">
                <a:srgbClr val="2A700F">
                  <a:tint val="66000"/>
                  <a:satMod val="160000"/>
                </a:srgbClr>
              </a:gs>
              <a:gs pos="50000">
                <a:srgbClr val="2A700F">
                  <a:tint val="44500"/>
                  <a:satMod val="160000"/>
                </a:srgbClr>
              </a:gs>
              <a:gs pos="100000">
                <a:srgbClr val="2A700F">
                  <a:tint val="23500"/>
                  <a:satMod val="160000"/>
                </a:srgbClr>
              </a:gs>
            </a:gsLst>
            <a:path path="circle">
              <a:fillToRect l="50000" t="50000" r="50000" b="50000"/>
            </a:path>
            <a:tileRect/>
          </a:gradFill>
          <a:ln>
            <a:solidFill>
              <a:srgbClr val="2A700F"/>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buNone/>
            </a:pPr>
            <a:r>
              <a:rPr lang="en-NZ" sz="3200" b="1" dirty="0">
                <a:ln>
                  <a:solidFill>
                    <a:srgbClr val="2A700F"/>
                  </a:solidFill>
                </a:ln>
                <a:solidFill>
                  <a:srgbClr val="2A700F"/>
                </a:solidFill>
                <a:latin typeface="+mj-lt"/>
              </a:rPr>
              <a:t>REMEMBER ... Partner HAS to keep bidding until GAME is reached</a:t>
            </a:r>
            <a:endParaRPr lang="en-NZ" dirty="0">
              <a:ln>
                <a:solidFill>
                  <a:srgbClr val="2A700F"/>
                </a:solidFill>
              </a:ln>
              <a:solidFill>
                <a:srgbClr val="2A700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0032"/>
            <a:ext cx="8229600" cy="780696"/>
          </a:xfrm>
        </p:spPr>
        <p:txBody>
          <a:bodyPr>
            <a:normAutofit/>
          </a:bodyPr>
          <a:lstStyle/>
          <a:p>
            <a:r>
              <a:rPr lang="en-NZ" sz="4900" b="1" dirty="0"/>
              <a:t>STRONG OPENING BIDS</a:t>
            </a:r>
            <a:endParaRPr lang="en-NZ" dirty="0"/>
          </a:p>
        </p:txBody>
      </p:sp>
      <p:sp>
        <p:nvSpPr>
          <p:cNvPr id="10" name="TextBox 9"/>
          <p:cNvSpPr txBox="1"/>
          <p:nvPr/>
        </p:nvSpPr>
        <p:spPr>
          <a:xfrm>
            <a:off x="899592" y="3076135"/>
            <a:ext cx="2736304" cy="646331"/>
          </a:xfrm>
          <a:prstGeom prst="rect">
            <a:avLst/>
          </a:prstGeom>
          <a:noFill/>
        </p:spPr>
        <p:txBody>
          <a:bodyPr wrap="square" rtlCol="0">
            <a:spAutoFit/>
          </a:bodyPr>
          <a:lstStyle/>
          <a:p>
            <a:r>
              <a:rPr lang="en-NZ" sz="3600" b="1" dirty="0">
                <a:latin typeface="+mj-lt"/>
              </a:rPr>
              <a:t>Open 2</a:t>
            </a:r>
            <a:r>
              <a:rPr lang="en-NZ" sz="3600" b="1" dirty="0">
                <a:latin typeface="+mj-lt"/>
                <a:sym typeface="Symbol"/>
              </a:rPr>
              <a:t></a:t>
            </a:r>
            <a:endParaRPr lang="en-NZ" sz="1000" b="1" dirty="0">
              <a:solidFill>
                <a:srgbClr val="FF0000"/>
              </a:solidFill>
              <a:latin typeface="+mj-lt"/>
            </a:endParaRPr>
          </a:p>
        </p:txBody>
      </p:sp>
      <p:pic>
        <p:nvPicPr>
          <p:cNvPr id="9" name="Picture 8" descr="Lesson 4 - Hand 1.JPG"/>
          <p:cNvPicPr>
            <a:picLocks noChangeAspect="1"/>
          </p:cNvPicPr>
          <p:nvPr/>
        </p:nvPicPr>
        <p:blipFill>
          <a:blip r:embed="rId3" cstate="print"/>
          <a:srcRect l="23260" t="77561" r="24189" b="7050"/>
          <a:stretch>
            <a:fillRect/>
          </a:stretch>
        </p:blipFill>
        <p:spPr>
          <a:xfrm>
            <a:off x="395536" y="1124744"/>
            <a:ext cx="7906478" cy="18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5076056" y="3140968"/>
            <a:ext cx="3096344" cy="523220"/>
          </a:xfrm>
          <a:prstGeom prst="rect">
            <a:avLst/>
          </a:prstGeom>
          <a:noFill/>
        </p:spPr>
        <p:txBody>
          <a:bodyPr wrap="square" rtlCol="0">
            <a:spAutoFit/>
          </a:bodyPr>
          <a:lstStyle/>
          <a:p>
            <a:pPr algn="ctr"/>
            <a:r>
              <a:rPr lang="en-NZ" sz="2800" b="1" dirty="0">
                <a:solidFill>
                  <a:srgbClr val="FF0000"/>
                </a:solidFill>
              </a:rPr>
              <a:t>Partner bids 2</a:t>
            </a:r>
            <a:r>
              <a:rPr lang="en-NZ" sz="2800" b="1" dirty="0">
                <a:solidFill>
                  <a:srgbClr val="FF0000"/>
                </a:solidFill>
                <a:sym typeface="Symbol"/>
              </a:rPr>
              <a:t></a:t>
            </a:r>
            <a:endParaRPr lang="en-NZ" sz="6000" b="1" dirty="0">
              <a:solidFill>
                <a:srgbClr val="FF0000"/>
              </a:solidFill>
            </a:endParaRPr>
          </a:p>
        </p:txBody>
      </p:sp>
      <p:sp>
        <p:nvSpPr>
          <p:cNvPr id="7" name="TextBox 6"/>
          <p:cNvSpPr txBox="1"/>
          <p:nvPr/>
        </p:nvSpPr>
        <p:spPr>
          <a:xfrm>
            <a:off x="395536" y="4895772"/>
            <a:ext cx="8208912" cy="1015663"/>
          </a:xfrm>
          <a:prstGeom prst="rect">
            <a:avLst/>
          </a:prstGeom>
          <a:gradFill flip="none" rotWithShape="1">
            <a:gsLst>
              <a:gs pos="0">
                <a:srgbClr val="2A700F">
                  <a:tint val="66000"/>
                  <a:satMod val="160000"/>
                </a:srgbClr>
              </a:gs>
              <a:gs pos="50000">
                <a:srgbClr val="2A700F">
                  <a:tint val="44500"/>
                  <a:satMod val="160000"/>
                </a:srgbClr>
              </a:gs>
              <a:gs pos="100000">
                <a:srgbClr val="2A700F">
                  <a:tint val="23500"/>
                  <a:satMod val="160000"/>
                </a:srgbClr>
              </a:gs>
            </a:gsLst>
            <a:path path="circle">
              <a:fillToRect l="50000" t="50000" r="50000" b="50000"/>
            </a:path>
            <a:tileRect/>
          </a:gradFill>
          <a:ln>
            <a:solidFill>
              <a:srgbClr val="2A700F"/>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buNone/>
            </a:pPr>
            <a:r>
              <a:rPr lang="en-NZ" sz="3200" b="1" dirty="0">
                <a:ln>
                  <a:solidFill>
                    <a:srgbClr val="2A700F"/>
                  </a:solidFill>
                </a:ln>
                <a:solidFill>
                  <a:srgbClr val="2A700F"/>
                </a:solidFill>
                <a:latin typeface="+mj-lt"/>
              </a:rPr>
              <a:t>2</a:t>
            </a:r>
            <a:r>
              <a:rPr lang="en-NZ" sz="3200" b="1" dirty="0">
                <a:ln>
                  <a:solidFill>
                    <a:srgbClr val="2A700F"/>
                  </a:solidFill>
                </a:ln>
                <a:solidFill>
                  <a:srgbClr val="2A700F"/>
                </a:solidFill>
                <a:latin typeface="+mj-lt"/>
                <a:sym typeface="Symbol"/>
              </a:rPr>
              <a:t> is an ARTIFICIAL BID</a:t>
            </a:r>
          </a:p>
          <a:p>
            <a:pPr algn="ctr">
              <a:buNone/>
            </a:pPr>
            <a:r>
              <a:rPr lang="en-NZ" sz="2800" b="1" dirty="0">
                <a:ln>
                  <a:solidFill>
                    <a:srgbClr val="2A700F"/>
                  </a:solidFill>
                </a:ln>
                <a:solidFill>
                  <a:srgbClr val="2A700F"/>
                </a:solidFill>
                <a:latin typeface="+mj-lt"/>
              </a:rPr>
              <a:t>Partner HAS to keep bidding until GAME is reached</a:t>
            </a:r>
            <a:endParaRPr lang="en-NZ" dirty="0">
              <a:ln>
                <a:solidFill>
                  <a:srgbClr val="2A700F"/>
                </a:solidFill>
              </a:ln>
              <a:solidFill>
                <a:srgbClr val="2A700F"/>
              </a:solidFill>
            </a:endParaRPr>
          </a:p>
        </p:txBody>
      </p:sp>
      <p:sp>
        <p:nvSpPr>
          <p:cNvPr id="8" name="TextBox 7"/>
          <p:cNvSpPr txBox="1"/>
          <p:nvPr/>
        </p:nvSpPr>
        <p:spPr>
          <a:xfrm>
            <a:off x="899592" y="3695443"/>
            <a:ext cx="3528392" cy="646331"/>
          </a:xfrm>
          <a:prstGeom prst="rect">
            <a:avLst/>
          </a:prstGeom>
          <a:noFill/>
          <a:ln w="28575">
            <a:noFill/>
          </a:ln>
        </p:spPr>
        <p:txBody>
          <a:bodyPr wrap="square" rtlCol="0">
            <a:spAutoFit/>
          </a:bodyPr>
          <a:lstStyle/>
          <a:p>
            <a:r>
              <a:rPr lang="en-NZ" sz="3600" b="1" dirty="0">
                <a:latin typeface="+mj-lt"/>
              </a:rPr>
              <a:t>Rebid 2</a:t>
            </a:r>
            <a:r>
              <a:rPr lang="en-NZ" sz="3600" b="1" dirty="0">
                <a:solidFill>
                  <a:srgbClr val="FF0000"/>
                </a:solidFill>
                <a:latin typeface="+mj-lt"/>
                <a:sym typeface="Symbol"/>
              </a:rPr>
              <a:t></a:t>
            </a:r>
            <a:r>
              <a:rPr lang="en-NZ" sz="3600" b="1" dirty="0">
                <a:latin typeface="+mj-lt"/>
                <a:sym typeface="Symbol"/>
              </a:rPr>
              <a:t> </a:t>
            </a:r>
          </a:p>
        </p:txBody>
      </p:sp>
      <p:grpSp>
        <p:nvGrpSpPr>
          <p:cNvPr id="11" name="Group 10">
            <a:extLst>
              <a:ext uri="{FF2B5EF4-FFF2-40B4-BE49-F238E27FC236}">
                <a16:creationId xmlns:a16="http://schemas.microsoft.com/office/drawing/2014/main" id="{150708F6-E7F9-4AA0-8DE3-ABEA1254466A}"/>
              </a:ext>
            </a:extLst>
          </p:cNvPr>
          <p:cNvGrpSpPr/>
          <p:nvPr/>
        </p:nvGrpSpPr>
        <p:grpSpPr>
          <a:xfrm>
            <a:off x="2771800" y="3695443"/>
            <a:ext cx="6063525" cy="727009"/>
            <a:chOff x="2771800" y="3695443"/>
            <a:chExt cx="6063525" cy="727009"/>
          </a:xfrm>
        </p:grpSpPr>
        <p:sp>
          <p:nvSpPr>
            <p:cNvPr id="12" name="Arrow: Left 11">
              <a:extLst>
                <a:ext uri="{FF2B5EF4-FFF2-40B4-BE49-F238E27FC236}">
                  <a16:creationId xmlns:a16="http://schemas.microsoft.com/office/drawing/2014/main" id="{A94CFB25-7B9C-4B8F-9235-7F503AC5557B}"/>
                </a:ext>
              </a:extLst>
            </p:cNvPr>
            <p:cNvSpPr/>
            <p:nvPr/>
          </p:nvSpPr>
          <p:spPr>
            <a:xfrm>
              <a:off x="2771800" y="3695443"/>
              <a:ext cx="3744416" cy="727009"/>
            </a:xfrm>
            <a:prstGeom prst="leftArrow">
              <a:avLst>
                <a:gd name="adj1" fmla="val 50000"/>
                <a:gd name="adj2" fmla="val 65513"/>
              </a:avLst>
            </a:prstGeom>
            <a:gradFill flip="none" rotWithShape="1">
              <a:gsLst>
                <a:gs pos="0">
                  <a:srgbClr val="2A700F">
                    <a:tint val="66000"/>
                    <a:satMod val="160000"/>
                  </a:srgbClr>
                </a:gs>
                <a:gs pos="50000">
                  <a:srgbClr val="2A700F">
                    <a:tint val="44500"/>
                    <a:satMod val="160000"/>
                  </a:srgbClr>
                </a:gs>
                <a:gs pos="100000">
                  <a:srgbClr val="2A700F">
                    <a:tint val="23500"/>
                    <a:satMod val="160000"/>
                  </a:srgbClr>
                </a:gs>
              </a:gsLst>
              <a:path path="circle">
                <a:fillToRect l="50000" t="50000" r="50000" b="50000"/>
              </a:path>
              <a:tileRect/>
            </a:gradFill>
            <a:ln>
              <a:solidFill>
                <a:srgbClr val="2A700F"/>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endParaRPr lang="en-NZ" sz="3200" b="1">
                <a:ln>
                  <a:solidFill>
                    <a:srgbClr val="2A700F"/>
                  </a:solidFill>
                </a:ln>
                <a:solidFill>
                  <a:srgbClr val="2A700F"/>
                </a:solidFill>
                <a:latin typeface="+mj-lt"/>
              </a:endParaRPr>
            </a:p>
          </p:txBody>
        </p:sp>
        <p:sp>
          <p:nvSpPr>
            <p:cNvPr id="13" name="TextBox 12">
              <a:extLst>
                <a:ext uri="{FF2B5EF4-FFF2-40B4-BE49-F238E27FC236}">
                  <a16:creationId xmlns:a16="http://schemas.microsoft.com/office/drawing/2014/main" id="{C3981A38-5C3A-4AC7-8486-3562B8D065A4}"/>
                </a:ext>
              </a:extLst>
            </p:cNvPr>
            <p:cNvSpPr txBox="1"/>
            <p:nvPr/>
          </p:nvSpPr>
          <p:spPr>
            <a:xfrm>
              <a:off x="3362717" y="3787339"/>
              <a:ext cx="5472608" cy="523220"/>
            </a:xfrm>
            <a:prstGeom prst="rect">
              <a:avLst/>
            </a:prstGeom>
            <a:noFill/>
            <a:ln w="28575">
              <a:noFill/>
            </a:ln>
          </p:spPr>
          <p:txBody>
            <a:bodyPr wrap="square" rtlCol="0">
              <a:spAutoFit/>
            </a:bodyPr>
            <a:lstStyle/>
            <a:p>
              <a:r>
                <a:rPr lang="en-NZ" sz="2800" b="1" dirty="0">
                  <a:latin typeface="+mj-lt"/>
                  <a:sym typeface="Symbol"/>
                </a:rPr>
                <a:t>Showing 5+ hearts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2" fill="hold" nodeType="afterEffect">
                                  <p:stCondLst>
                                    <p:cond delay="75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esson 4 - Hand 1.JPG"/>
          <p:cNvPicPr>
            <a:picLocks noChangeAspect="1"/>
          </p:cNvPicPr>
          <p:nvPr/>
        </p:nvPicPr>
        <p:blipFill>
          <a:blip r:embed="rId3" cstate="print"/>
          <a:stretch>
            <a:fillRect/>
          </a:stretch>
        </p:blipFill>
        <p:spPr>
          <a:xfrm>
            <a:off x="467544" y="1052736"/>
            <a:ext cx="7906478" cy="1768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5076056" y="3102413"/>
            <a:ext cx="3096344" cy="523220"/>
          </a:xfrm>
          <a:prstGeom prst="rect">
            <a:avLst/>
          </a:prstGeom>
          <a:noFill/>
        </p:spPr>
        <p:txBody>
          <a:bodyPr wrap="square" rtlCol="0">
            <a:spAutoFit/>
          </a:bodyPr>
          <a:lstStyle/>
          <a:p>
            <a:pPr algn="ctr"/>
            <a:r>
              <a:rPr lang="en-NZ" sz="2800" b="1" dirty="0">
                <a:solidFill>
                  <a:srgbClr val="FF0000"/>
                </a:solidFill>
              </a:rPr>
              <a:t>Partner bids 2</a:t>
            </a:r>
            <a:r>
              <a:rPr lang="en-NZ" sz="2800" b="1" dirty="0">
                <a:solidFill>
                  <a:srgbClr val="FF0000"/>
                </a:solidFill>
                <a:sym typeface="Symbol"/>
              </a:rPr>
              <a:t>NT</a:t>
            </a:r>
            <a:endParaRPr lang="en-NZ" sz="6000" b="1" dirty="0">
              <a:solidFill>
                <a:srgbClr val="FF0000"/>
              </a:solidFill>
            </a:endParaRPr>
          </a:p>
        </p:txBody>
      </p:sp>
      <p:sp>
        <p:nvSpPr>
          <p:cNvPr id="11" name="Title 1">
            <a:extLst>
              <a:ext uri="{FF2B5EF4-FFF2-40B4-BE49-F238E27FC236}">
                <a16:creationId xmlns:a16="http://schemas.microsoft.com/office/drawing/2014/main" id="{1853A644-30A8-4462-BCF8-429508EE6694}"/>
              </a:ext>
            </a:extLst>
          </p:cNvPr>
          <p:cNvSpPr>
            <a:spLocks noGrp="1"/>
          </p:cNvSpPr>
          <p:nvPr>
            <p:ph type="title"/>
          </p:nvPr>
        </p:nvSpPr>
        <p:spPr>
          <a:xfrm>
            <a:off x="395536" y="200032"/>
            <a:ext cx="8229600" cy="780696"/>
          </a:xfrm>
        </p:spPr>
        <p:txBody>
          <a:bodyPr>
            <a:normAutofit/>
          </a:bodyPr>
          <a:lstStyle/>
          <a:p>
            <a:r>
              <a:rPr lang="en-NZ" sz="4900" b="1" dirty="0"/>
              <a:t>STRONG OPENING BIDS</a:t>
            </a:r>
            <a:endParaRPr lang="en-NZ" dirty="0"/>
          </a:p>
        </p:txBody>
      </p:sp>
      <p:sp>
        <p:nvSpPr>
          <p:cNvPr id="12" name="TextBox 11">
            <a:extLst>
              <a:ext uri="{FF2B5EF4-FFF2-40B4-BE49-F238E27FC236}">
                <a16:creationId xmlns:a16="http://schemas.microsoft.com/office/drawing/2014/main" id="{281A14D9-14FF-48B2-8011-E049F2E05E88}"/>
              </a:ext>
            </a:extLst>
          </p:cNvPr>
          <p:cNvSpPr txBox="1"/>
          <p:nvPr/>
        </p:nvSpPr>
        <p:spPr>
          <a:xfrm>
            <a:off x="899592" y="3076135"/>
            <a:ext cx="2736304" cy="646331"/>
          </a:xfrm>
          <a:prstGeom prst="rect">
            <a:avLst/>
          </a:prstGeom>
          <a:noFill/>
        </p:spPr>
        <p:txBody>
          <a:bodyPr wrap="square" rtlCol="0">
            <a:spAutoFit/>
          </a:bodyPr>
          <a:lstStyle/>
          <a:p>
            <a:r>
              <a:rPr lang="en-NZ" sz="3600" b="1" dirty="0">
                <a:latin typeface="+mj-lt"/>
              </a:rPr>
              <a:t>Open 2</a:t>
            </a:r>
            <a:r>
              <a:rPr lang="en-NZ" sz="3600" b="1" dirty="0">
                <a:latin typeface="+mj-lt"/>
                <a:sym typeface="Symbol"/>
              </a:rPr>
              <a:t></a:t>
            </a:r>
            <a:endParaRPr lang="en-NZ" sz="1000" b="1" dirty="0">
              <a:solidFill>
                <a:srgbClr val="FF0000"/>
              </a:solidFill>
              <a:latin typeface="+mj-lt"/>
            </a:endParaRPr>
          </a:p>
        </p:txBody>
      </p:sp>
      <p:sp>
        <p:nvSpPr>
          <p:cNvPr id="13" name="TextBox 12">
            <a:extLst>
              <a:ext uri="{FF2B5EF4-FFF2-40B4-BE49-F238E27FC236}">
                <a16:creationId xmlns:a16="http://schemas.microsoft.com/office/drawing/2014/main" id="{A101A0FF-A4D8-4734-B81D-796EC0F35315}"/>
              </a:ext>
            </a:extLst>
          </p:cNvPr>
          <p:cNvSpPr txBox="1"/>
          <p:nvPr/>
        </p:nvSpPr>
        <p:spPr>
          <a:xfrm>
            <a:off x="899592" y="3695443"/>
            <a:ext cx="3528392" cy="646331"/>
          </a:xfrm>
          <a:prstGeom prst="rect">
            <a:avLst/>
          </a:prstGeom>
          <a:noFill/>
          <a:ln w="28575">
            <a:noFill/>
          </a:ln>
        </p:spPr>
        <p:txBody>
          <a:bodyPr wrap="square" rtlCol="0">
            <a:spAutoFit/>
          </a:bodyPr>
          <a:lstStyle/>
          <a:p>
            <a:r>
              <a:rPr lang="en-NZ" sz="3600" b="1" dirty="0">
                <a:latin typeface="+mj-lt"/>
              </a:rPr>
              <a:t>Rebid 4</a:t>
            </a:r>
            <a:r>
              <a:rPr lang="en-NZ" sz="3600" b="1" dirty="0">
                <a:solidFill>
                  <a:srgbClr val="FF0000"/>
                </a:solidFill>
                <a:latin typeface="+mj-lt"/>
                <a:sym typeface="Symbol"/>
              </a:rPr>
              <a:t></a:t>
            </a:r>
            <a:r>
              <a:rPr lang="en-NZ" sz="3600" b="1" dirty="0">
                <a:latin typeface="+mj-lt"/>
                <a:sym typeface="Symbol"/>
              </a:rPr>
              <a:t> </a:t>
            </a:r>
          </a:p>
        </p:txBody>
      </p:sp>
      <p:grpSp>
        <p:nvGrpSpPr>
          <p:cNvPr id="14" name="Group 13">
            <a:extLst>
              <a:ext uri="{FF2B5EF4-FFF2-40B4-BE49-F238E27FC236}">
                <a16:creationId xmlns:a16="http://schemas.microsoft.com/office/drawing/2014/main" id="{7E09C3AE-B665-480C-8084-D3E5EE68D2E2}"/>
              </a:ext>
            </a:extLst>
          </p:cNvPr>
          <p:cNvGrpSpPr/>
          <p:nvPr/>
        </p:nvGrpSpPr>
        <p:grpSpPr>
          <a:xfrm>
            <a:off x="2771800" y="3695443"/>
            <a:ext cx="6063525" cy="922893"/>
            <a:chOff x="2771800" y="3695443"/>
            <a:chExt cx="6063525" cy="922893"/>
          </a:xfrm>
        </p:grpSpPr>
        <p:sp>
          <p:nvSpPr>
            <p:cNvPr id="5" name="Arrow: Left 4">
              <a:extLst>
                <a:ext uri="{FF2B5EF4-FFF2-40B4-BE49-F238E27FC236}">
                  <a16:creationId xmlns:a16="http://schemas.microsoft.com/office/drawing/2014/main" id="{D0EB88F1-9615-49D0-A42B-F2DC878A0F4D}"/>
                </a:ext>
              </a:extLst>
            </p:cNvPr>
            <p:cNvSpPr/>
            <p:nvPr/>
          </p:nvSpPr>
          <p:spPr>
            <a:xfrm>
              <a:off x="2771800" y="3695443"/>
              <a:ext cx="3744416" cy="727009"/>
            </a:xfrm>
            <a:prstGeom prst="leftArrow">
              <a:avLst>
                <a:gd name="adj1" fmla="val 50000"/>
                <a:gd name="adj2" fmla="val 65513"/>
              </a:avLst>
            </a:prstGeom>
            <a:gradFill flip="none" rotWithShape="1">
              <a:gsLst>
                <a:gs pos="0">
                  <a:srgbClr val="2A700F">
                    <a:tint val="66000"/>
                    <a:satMod val="160000"/>
                  </a:srgbClr>
                </a:gs>
                <a:gs pos="50000">
                  <a:srgbClr val="2A700F">
                    <a:tint val="44500"/>
                    <a:satMod val="160000"/>
                  </a:srgbClr>
                </a:gs>
                <a:gs pos="100000">
                  <a:srgbClr val="2A700F">
                    <a:tint val="23500"/>
                    <a:satMod val="160000"/>
                  </a:srgbClr>
                </a:gs>
              </a:gsLst>
              <a:path path="circle">
                <a:fillToRect l="50000" t="50000" r="50000" b="50000"/>
              </a:path>
              <a:tileRect/>
            </a:gradFill>
            <a:ln>
              <a:solidFill>
                <a:srgbClr val="2A700F"/>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endParaRPr lang="en-NZ" sz="3200" b="1">
                <a:ln>
                  <a:solidFill>
                    <a:srgbClr val="2A700F"/>
                  </a:solidFill>
                </a:ln>
                <a:solidFill>
                  <a:srgbClr val="2A700F"/>
                </a:solidFill>
                <a:latin typeface="+mj-lt"/>
              </a:endParaRPr>
            </a:p>
          </p:txBody>
        </p:sp>
        <p:sp>
          <p:nvSpPr>
            <p:cNvPr id="8" name="TextBox 7"/>
            <p:cNvSpPr txBox="1"/>
            <p:nvPr/>
          </p:nvSpPr>
          <p:spPr>
            <a:xfrm>
              <a:off x="3362717" y="3787339"/>
              <a:ext cx="5472608" cy="830997"/>
            </a:xfrm>
            <a:prstGeom prst="rect">
              <a:avLst/>
            </a:prstGeom>
            <a:noFill/>
            <a:ln w="28575">
              <a:noFill/>
            </a:ln>
          </p:spPr>
          <p:txBody>
            <a:bodyPr wrap="square" rtlCol="0">
              <a:spAutoFit/>
            </a:bodyPr>
            <a:lstStyle/>
            <a:p>
              <a:r>
                <a:rPr lang="en-NZ" sz="2800" b="1" dirty="0">
                  <a:latin typeface="+mj-lt"/>
                  <a:sym typeface="Symbol"/>
                </a:rPr>
                <a:t>Showing 6+ hearts ... </a:t>
              </a:r>
            </a:p>
            <a:p>
              <a:r>
                <a:rPr lang="en-NZ" sz="2000" b="1" dirty="0">
                  <a:latin typeface="+mj-lt"/>
                  <a:sym typeface="Symbol"/>
                </a:rPr>
                <a:t>(Partner MUST have 2+ hearts)</a:t>
              </a:r>
              <a:endParaRPr lang="en-NZ" sz="1100" b="1" dirty="0">
                <a:latin typeface="+mj-lt"/>
              </a:endParaRPr>
            </a:p>
          </p:txBody>
        </p:sp>
      </p:grpSp>
      <p:sp>
        <p:nvSpPr>
          <p:cNvPr id="16" name="TextBox 15">
            <a:extLst>
              <a:ext uri="{FF2B5EF4-FFF2-40B4-BE49-F238E27FC236}">
                <a16:creationId xmlns:a16="http://schemas.microsoft.com/office/drawing/2014/main" id="{1738E621-FB5E-4262-9EF5-8852209C0293}"/>
              </a:ext>
            </a:extLst>
          </p:cNvPr>
          <p:cNvSpPr txBox="1"/>
          <p:nvPr/>
        </p:nvSpPr>
        <p:spPr>
          <a:xfrm>
            <a:off x="395536" y="4895772"/>
            <a:ext cx="8208912" cy="1015663"/>
          </a:xfrm>
          <a:prstGeom prst="rect">
            <a:avLst/>
          </a:prstGeom>
          <a:gradFill flip="none" rotWithShape="1">
            <a:gsLst>
              <a:gs pos="0">
                <a:srgbClr val="2A700F">
                  <a:tint val="66000"/>
                  <a:satMod val="160000"/>
                </a:srgbClr>
              </a:gs>
              <a:gs pos="50000">
                <a:srgbClr val="2A700F">
                  <a:tint val="44500"/>
                  <a:satMod val="160000"/>
                </a:srgbClr>
              </a:gs>
              <a:gs pos="100000">
                <a:srgbClr val="2A700F">
                  <a:tint val="23500"/>
                  <a:satMod val="160000"/>
                </a:srgbClr>
              </a:gs>
            </a:gsLst>
            <a:path path="circle">
              <a:fillToRect l="50000" t="50000" r="50000" b="50000"/>
            </a:path>
            <a:tileRect/>
          </a:gradFill>
          <a:ln>
            <a:solidFill>
              <a:srgbClr val="2A700F"/>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buNone/>
            </a:pPr>
            <a:r>
              <a:rPr lang="en-NZ" sz="3200" b="1" dirty="0">
                <a:ln>
                  <a:solidFill>
                    <a:srgbClr val="2A700F"/>
                  </a:solidFill>
                </a:ln>
                <a:solidFill>
                  <a:srgbClr val="2A700F"/>
                </a:solidFill>
                <a:latin typeface="+mj-lt"/>
              </a:rPr>
              <a:t>2</a:t>
            </a:r>
            <a:r>
              <a:rPr lang="en-NZ" sz="3200" b="1" dirty="0">
                <a:ln>
                  <a:solidFill>
                    <a:srgbClr val="2A700F"/>
                  </a:solidFill>
                </a:ln>
                <a:solidFill>
                  <a:srgbClr val="2A700F"/>
                </a:solidFill>
                <a:latin typeface="+mj-lt"/>
                <a:sym typeface="Symbol"/>
              </a:rPr>
              <a:t> is an ARTIFICIAL BID</a:t>
            </a:r>
          </a:p>
          <a:p>
            <a:pPr algn="ctr">
              <a:buNone/>
            </a:pPr>
            <a:r>
              <a:rPr lang="en-NZ" sz="2800" b="1" dirty="0">
                <a:ln>
                  <a:solidFill>
                    <a:srgbClr val="2A700F"/>
                  </a:solidFill>
                </a:ln>
                <a:solidFill>
                  <a:srgbClr val="2A700F"/>
                </a:solidFill>
                <a:latin typeface="+mj-lt"/>
              </a:rPr>
              <a:t>Partner HAS to keep bidding until GAME is reached</a:t>
            </a:r>
            <a:endParaRPr lang="en-NZ" dirty="0">
              <a:ln>
                <a:solidFill>
                  <a:srgbClr val="2A700F"/>
                </a:solidFill>
              </a:ln>
              <a:solidFill>
                <a:srgbClr val="2A700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ppt_x"/>
                                          </p:val>
                                        </p:tav>
                                        <p:tav tm="100000">
                                          <p:val>
                                            <p:strVal val="#ppt_x"/>
                                          </p:val>
                                        </p:tav>
                                      </p:tavLst>
                                    </p:anim>
                                    <p:anim calcmode="lin" valueType="num">
                                      <p:cBhvr additive="base">
                                        <p:cTn id="18" dur="10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2" presetClass="entr" presetSubtype="2" fill="hold" nodeType="afterEffect">
                                  <p:stCondLst>
                                    <p:cond delay="75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5536" y="3140968"/>
            <a:ext cx="2736304" cy="646331"/>
          </a:xfrm>
          <a:prstGeom prst="rect">
            <a:avLst/>
          </a:prstGeom>
          <a:noFill/>
        </p:spPr>
        <p:txBody>
          <a:bodyPr wrap="square" rtlCol="0">
            <a:spAutoFit/>
          </a:bodyPr>
          <a:lstStyle/>
          <a:p>
            <a:pPr algn="ctr"/>
            <a:r>
              <a:rPr lang="en-NZ" sz="3600" b="1" dirty="0">
                <a:latin typeface="+mj-lt"/>
              </a:rPr>
              <a:t>Open 2</a:t>
            </a:r>
            <a:r>
              <a:rPr lang="en-NZ" sz="3600" b="1" dirty="0">
                <a:latin typeface="+mj-lt"/>
                <a:sym typeface="Symbol"/>
              </a:rPr>
              <a:t></a:t>
            </a:r>
            <a:endParaRPr lang="en-NZ" sz="1000" b="1" dirty="0">
              <a:solidFill>
                <a:srgbClr val="FF0000"/>
              </a:solidFill>
              <a:latin typeface="+mj-lt"/>
            </a:endParaRPr>
          </a:p>
        </p:txBody>
      </p:sp>
      <p:sp>
        <p:nvSpPr>
          <p:cNvPr id="6" name="TextBox 5"/>
          <p:cNvSpPr txBox="1"/>
          <p:nvPr/>
        </p:nvSpPr>
        <p:spPr>
          <a:xfrm>
            <a:off x="5076056" y="3140968"/>
            <a:ext cx="3096344" cy="523220"/>
          </a:xfrm>
          <a:prstGeom prst="rect">
            <a:avLst/>
          </a:prstGeom>
          <a:noFill/>
        </p:spPr>
        <p:txBody>
          <a:bodyPr wrap="square" rtlCol="0">
            <a:spAutoFit/>
          </a:bodyPr>
          <a:lstStyle/>
          <a:p>
            <a:pPr algn="ctr"/>
            <a:r>
              <a:rPr lang="en-NZ" sz="2800" b="1" dirty="0">
                <a:solidFill>
                  <a:srgbClr val="FF0000"/>
                </a:solidFill>
              </a:rPr>
              <a:t>Partner bids 2</a:t>
            </a:r>
            <a:r>
              <a:rPr lang="en-NZ" sz="2800" b="1" dirty="0">
                <a:solidFill>
                  <a:srgbClr val="FF0000"/>
                </a:solidFill>
                <a:sym typeface="Symbol"/>
              </a:rPr>
              <a:t>NT</a:t>
            </a:r>
            <a:endParaRPr lang="en-NZ" sz="6000" b="1" dirty="0">
              <a:solidFill>
                <a:srgbClr val="FF0000"/>
              </a:solidFill>
            </a:endParaRPr>
          </a:p>
        </p:txBody>
      </p:sp>
      <p:pic>
        <p:nvPicPr>
          <p:cNvPr id="11" name="Picture 10" descr="Lesson 4 - Hand 1.JPG"/>
          <p:cNvPicPr>
            <a:picLocks noChangeAspect="1"/>
          </p:cNvPicPr>
          <p:nvPr/>
        </p:nvPicPr>
        <p:blipFill>
          <a:blip r:embed="rId3" cstate="print"/>
          <a:srcRect l="23530" t="77294" r="23529" b="6932"/>
          <a:stretch>
            <a:fillRect/>
          </a:stretch>
        </p:blipFill>
        <p:spPr>
          <a:xfrm>
            <a:off x="467543" y="1124744"/>
            <a:ext cx="8165707" cy="1728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itle 1">
            <a:extLst>
              <a:ext uri="{FF2B5EF4-FFF2-40B4-BE49-F238E27FC236}">
                <a16:creationId xmlns:a16="http://schemas.microsoft.com/office/drawing/2014/main" id="{0FFB0A74-4761-4711-B768-251C8C998D37}"/>
              </a:ext>
            </a:extLst>
          </p:cNvPr>
          <p:cNvSpPr>
            <a:spLocks noGrp="1"/>
          </p:cNvSpPr>
          <p:nvPr>
            <p:ph type="title"/>
          </p:nvPr>
        </p:nvSpPr>
        <p:spPr>
          <a:xfrm>
            <a:off x="395536" y="200032"/>
            <a:ext cx="8229600" cy="780696"/>
          </a:xfrm>
        </p:spPr>
        <p:txBody>
          <a:bodyPr>
            <a:normAutofit/>
          </a:bodyPr>
          <a:lstStyle/>
          <a:p>
            <a:r>
              <a:rPr lang="en-NZ" sz="4900" b="1" dirty="0"/>
              <a:t>STRONG OPENING BIDS</a:t>
            </a:r>
            <a:endParaRPr lang="en-NZ" dirty="0"/>
          </a:p>
        </p:txBody>
      </p:sp>
      <p:sp>
        <p:nvSpPr>
          <p:cNvPr id="16" name="TextBox 15">
            <a:extLst>
              <a:ext uri="{FF2B5EF4-FFF2-40B4-BE49-F238E27FC236}">
                <a16:creationId xmlns:a16="http://schemas.microsoft.com/office/drawing/2014/main" id="{E1026D5D-DED0-4CED-B686-1C29B5C6B3D2}"/>
              </a:ext>
            </a:extLst>
          </p:cNvPr>
          <p:cNvSpPr txBox="1"/>
          <p:nvPr/>
        </p:nvSpPr>
        <p:spPr>
          <a:xfrm>
            <a:off x="899592" y="3695443"/>
            <a:ext cx="3528392" cy="646331"/>
          </a:xfrm>
          <a:prstGeom prst="rect">
            <a:avLst/>
          </a:prstGeom>
          <a:noFill/>
          <a:ln w="28575">
            <a:noFill/>
          </a:ln>
        </p:spPr>
        <p:txBody>
          <a:bodyPr wrap="square" rtlCol="0">
            <a:spAutoFit/>
          </a:bodyPr>
          <a:lstStyle/>
          <a:p>
            <a:r>
              <a:rPr lang="en-NZ" sz="3600" b="1" dirty="0">
                <a:latin typeface="+mj-lt"/>
              </a:rPr>
              <a:t>Rebid 3NT</a:t>
            </a:r>
            <a:r>
              <a:rPr lang="en-NZ" sz="3600" b="1" dirty="0">
                <a:latin typeface="+mj-lt"/>
                <a:sym typeface="Symbol"/>
              </a:rPr>
              <a:t> </a:t>
            </a:r>
          </a:p>
        </p:txBody>
      </p:sp>
      <p:grpSp>
        <p:nvGrpSpPr>
          <p:cNvPr id="17" name="Group 16">
            <a:extLst>
              <a:ext uri="{FF2B5EF4-FFF2-40B4-BE49-F238E27FC236}">
                <a16:creationId xmlns:a16="http://schemas.microsoft.com/office/drawing/2014/main" id="{2B5437E3-5B60-477A-9C81-98075568C7A5}"/>
              </a:ext>
            </a:extLst>
          </p:cNvPr>
          <p:cNvGrpSpPr/>
          <p:nvPr/>
        </p:nvGrpSpPr>
        <p:grpSpPr>
          <a:xfrm>
            <a:off x="2900963" y="3695443"/>
            <a:ext cx="6063525" cy="727009"/>
            <a:chOff x="2771800" y="3695443"/>
            <a:chExt cx="6063525" cy="727009"/>
          </a:xfrm>
        </p:grpSpPr>
        <p:sp>
          <p:nvSpPr>
            <p:cNvPr id="18" name="Arrow: Left 17">
              <a:extLst>
                <a:ext uri="{FF2B5EF4-FFF2-40B4-BE49-F238E27FC236}">
                  <a16:creationId xmlns:a16="http://schemas.microsoft.com/office/drawing/2014/main" id="{543252D2-1E0D-417B-8A41-1B8D09C65C40}"/>
                </a:ext>
              </a:extLst>
            </p:cNvPr>
            <p:cNvSpPr/>
            <p:nvPr/>
          </p:nvSpPr>
          <p:spPr>
            <a:xfrm>
              <a:off x="2771800" y="3695443"/>
              <a:ext cx="3744416" cy="727009"/>
            </a:xfrm>
            <a:prstGeom prst="leftArrow">
              <a:avLst>
                <a:gd name="adj1" fmla="val 50000"/>
                <a:gd name="adj2" fmla="val 65513"/>
              </a:avLst>
            </a:prstGeom>
            <a:gradFill flip="none" rotWithShape="1">
              <a:gsLst>
                <a:gs pos="0">
                  <a:srgbClr val="2A700F">
                    <a:tint val="66000"/>
                    <a:satMod val="160000"/>
                  </a:srgbClr>
                </a:gs>
                <a:gs pos="50000">
                  <a:srgbClr val="2A700F">
                    <a:tint val="44500"/>
                    <a:satMod val="160000"/>
                  </a:srgbClr>
                </a:gs>
                <a:gs pos="100000">
                  <a:srgbClr val="2A700F">
                    <a:tint val="23500"/>
                    <a:satMod val="160000"/>
                  </a:srgbClr>
                </a:gs>
              </a:gsLst>
              <a:path path="circle">
                <a:fillToRect l="50000" t="50000" r="50000" b="50000"/>
              </a:path>
              <a:tileRect/>
            </a:gradFill>
            <a:ln>
              <a:solidFill>
                <a:srgbClr val="2A700F"/>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endParaRPr lang="en-NZ" sz="3200" b="1">
                <a:ln>
                  <a:solidFill>
                    <a:srgbClr val="2A700F"/>
                  </a:solidFill>
                </a:ln>
                <a:solidFill>
                  <a:srgbClr val="2A700F"/>
                </a:solidFill>
                <a:latin typeface="+mj-lt"/>
              </a:endParaRPr>
            </a:p>
          </p:txBody>
        </p:sp>
        <p:sp>
          <p:nvSpPr>
            <p:cNvPr id="19" name="TextBox 18">
              <a:extLst>
                <a:ext uri="{FF2B5EF4-FFF2-40B4-BE49-F238E27FC236}">
                  <a16:creationId xmlns:a16="http://schemas.microsoft.com/office/drawing/2014/main" id="{5C046FFC-3C69-4B22-9815-BBE53D7F9661}"/>
                </a:ext>
              </a:extLst>
            </p:cNvPr>
            <p:cNvSpPr txBox="1"/>
            <p:nvPr/>
          </p:nvSpPr>
          <p:spPr>
            <a:xfrm>
              <a:off x="3362717" y="3787339"/>
              <a:ext cx="5472608" cy="523220"/>
            </a:xfrm>
            <a:prstGeom prst="rect">
              <a:avLst/>
            </a:prstGeom>
            <a:noFill/>
            <a:ln w="28575">
              <a:noFill/>
            </a:ln>
          </p:spPr>
          <p:txBody>
            <a:bodyPr wrap="square" rtlCol="0">
              <a:spAutoFit/>
            </a:bodyPr>
            <a:lstStyle/>
            <a:p>
              <a:r>
                <a:rPr lang="en-NZ" sz="2800" b="1" dirty="0">
                  <a:latin typeface="+mj-lt"/>
                  <a:sym typeface="Symbol"/>
                </a:rPr>
                <a:t>No 5+ major </a:t>
              </a:r>
            </a:p>
          </p:txBody>
        </p:sp>
      </p:grpSp>
      <p:sp>
        <p:nvSpPr>
          <p:cNvPr id="5" name="TextBox 4">
            <a:extLst>
              <a:ext uri="{FF2B5EF4-FFF2-40B4-BE49-F238E27FC236}">
                <a16:creationId xmlns:a16="http://schemas.microsoft.com/office/drawing/2014/main" id="{C3C61E16-A212-48B2-B4E2-CF05A12A140A}"/>
              </a:ext>
            </a:extLst>
          </p:cNvPr>
          <p:cNvSpPr txBox="1"/>
          <p:nvPr/>
        </p:nvSpPr>
        <p:spPr>
          <a:xfrm>
            <a:off x="395536" y="4895772"/>
            <a:ext cx="8208912" cy="1015663"/>
          </a:xfrm>
          <a:prstGeom prst="rect">
            <a:avLst/>
          </a:prstGeom>
          <a:gradFill flip="none" rotWithShape="1">
            <a:gsLst>
              <a:gs pos="0">
                <a:srgbClr val="2A700F">
                  <a:tint val="66000"/>
                  <a:satMod val="160000"/>
                </a:srgbClr>
              </a:gs>
              <a:gs pos="50000">
                <a:srgbClr val="2A700F">
                  <a:tint val="44500"/>
                  <a:satMod val="160000"/>
                </a:srgbClr>
              </a:gs>
              <a:gs pos="100000">
                <a:srgbClr val="2A700F">
                  <a:tint val="23500"/>
                  <a:satMod val="160000"/>
                </a:srgbClr>
              </a:gs>
            </a:gsLst>
            <a:path path="circle">
              <a:fillToRect l="50000" t="50000" r="50000" b="50000"/>
            </a:path>
            <a:tileRect/>
          </a:gradFill>
          <a:ln>
            <a:solidFill>
              <a:srgbClr val="2A700F"/>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buNone/>
            </a:pPr>
            <a:r>
              <a:rPr lang="en-NZ" sz="3200" b="1" dirty="0">
                <a:ln>
                  <a:solidFill>
                    <a:srgbClr val="2A700F"/>
                  </a:solidFill>
                </a:ln>
                <a:solidFill>
                  <a:srgbClr val="2A700F"/>
                </a:solidFill>
                <a:latin typeface="+mj-lt"/>
              </a:rPr>
              <a:t>2</a:t>
            </a:r>
            <a:r>
              <a:rPr lang="en-NZ" sz="3200" b="1" dirty="0">
                <a:ln>
                  <a:solidFill>
                    <a:srgbClr val="2A700F"/>
                  </a:solidFill>
                </a:ln>
                <a:solidFill>
                  <a:srgbClr val="2A700F"/>
                </a:solidFill>
                <a:latin typeface="+mj-lt"/>
                <a:sym typeface="Symbol"/>
              </a:rPr>
              <a:t> is an ARTIFICIAL BID</a:t>
            </a:r>
          </a:p>
          <a:p>
            <a:pPr algn="ctr">
              <a:buNone/>
            </a:pPr>
            <a:r>
              <a:rPr lang="en-NZ" sz="2800" b="1" dirty="0">
                <a:ln>
                  <a:solidFill>
                    <a:srgbClr val="2A700F"/>
                  </a:solidFill>
                </a:ln>
                <a:solidFill>
                  <a:srgbClr val="2A700F"/>
                </a:solidFill>
                <a:latin typeface="+mj-lt"/>
              </a:rPr>
              <a:t>Partner HAS to keep bidding until GAME is reached</a:t>
            </a:r>
            <a:endParaRPr lang="en-NZ" dirty="0">
              <a:ln>
                <a:solidFill>
                  <a:srgbClr val="2A700F"/>
                </a:solidFill>
              </a:ln>
              <a:solidFill>
                <a:srgbClr val="2A700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2" fill="hold" nodeType="afterEffect">
                                  <p:stCondLst>
                                    <p:cond delay="75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5536" y="3068960"/>
            <a:ext cx="2736304" cy="646331"/>
          </a:xfrm>
          <a:prstGeom prst="rect">
            <a:avLst/>
          </a:prstGeom>
          <a:noFill/>
        </p:spPr>
        <p:txBody>
          <a:bodyPr wrap="square" rtlCol="0">
            <a:spAutoFit/>
          </a:bodyPr>
          <a:lstStyle/>
          <a:p>
            <a:pPr algn="ctr"/>
            <a:r>
              <a:rPr lang="en-NZ" sz="3600" b="1" dirty="0">
                <a:latin typeface="+mj-lt"/>
              </a:rPr>
              <a:t>Open 2</a:t>
            </a:r>
            <a:r>
              <a:rPr lang="en-NZ" sz="3600" b="1" dirty="0">
                <a:latin typeface="+mj-lt"/>
                <a:sym typeface="Symbol"/>
              </a:rPr>
              <a:t></a:t>
            </a:r>
            <a:endParaRPr lang="en-NZ" sz="1000" b="1" dirty="0">
              <a:solidFill>
                <a:srgbClr val="FF0000"/>
              </a:solidFill>
              <a:latin typeface="+mj-lt"/>
            </a:endParaRPr>
          </a:p>
        </p:txBody>
      </p:sp>
      <p:sp>
        <p:nvSpPr>
          <p:cNvPr id="6" name="TextBox 5"/>
          <p:cNvSpPr txBox="1"/>
          <p:nvPr/>
        </p:nvSpPr>
        <p:spPr>
          <a:xfrm>
            <a:off x="5076056" y="3068960"/>
            <a:ext cx="3096344" cy="523220"/>
          </a:xfrm>
          <a:prstGeom prst="rect">
            <a:avLst/>
          </a:prstGeom>
          <a:noFill/>
        </p:spPr>
        <p:txBody>
          <a:bodyPr wrap="square" rtlCol="0">
            <a:spAutoFit/>
          </a:bodyPr>
          <a:lstStyle/>
          <a:p>
            <a:pPr algn="ctr"/>
            <a:r>
              <a:rPr lang="en-NZ" sz="2800" b="1" dirty="0">
                <a:solidFill>
                  <a:srgbClr val="FF0000"/>
                </a:solidFill>
              </a:rPr>
              <a:t>Partner bids 2</a:t>
            </a:r>
            <a:r>
              <a:rPr lang="en-NZ" sz="2800" b="1" dirty="0">
                <a:solidFill>
                  <a:srgbClr val="FF0000"/>
                </a:solidFill>
                <a:sym typeface="Symbol"/>
              </a:rPr>
              <a:t></a:t>
            </a:r>
            <a:endParaRPr lang="en-NZ" sz="6000" b="1" dirty="0">
              <a:solidFill>
                <a:srgbClr val="FF0000"/>
              </a:solidFill>
            </a:endParaRPr>
          </a:p>
        </p:txBody>
      </p:sp>
      <p:pic>
        <p:nvPicPr>
          <p:cNvPr id="11" name="Picture 10" descr="Lesson 4 - Hand 1.JPG"/>
          <p:cNvPicPr>
            <a:picLocks noChangeAspect="1"/>
          </p:cNvPicPr>
          <p:nvPr/>
        </p:nvPicPr>
        <p:blipFill>
          <a:blip r:embed="rId3" cstate="print"/>
          <a:srcRect l="23530" t="77294" r="23529" b="6932"/>
          <a:stretch>
            <a:fillRect/>
          </a:stretch>
        </p:blipFill>
        <p:spPr>
          <a:xfrm>
            <a:off x="467543" y="1052736"/>
            <a:ext cx="8165707" cy="1728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itle 1">
            <a:extLst>
              <a:ext uri="{FF2B5EF4-FFF2-40B4-BE49-F238E27FC236}">
                <a16:creationId xmlns:a16="http://schemas.microsoft.com/office/drawing/2014/main" id="{F3EF64EA-C128-4746-B151-C2B35B0BA153}"/>
              </a:ext>
            </a:extLst>
          </p:cNvPr>
          <p:cNvSpPr>
            <a:spLocks noGrp="1"/>
          </p:cNvSpPr>
          <p:nvPr>
            <p:ph type="title"/>
          </p:nvPr>
        </p:nvSpPr>
        <p:spPr>
          <a:xfrm>
            <a:off x="395536" y="200032"/>
            <a:ext cx="8229600" cy="780696"/>
          </a:xfrm>
        </p:spPr>
        <p:txBody>
          <a:bodyPr>
            <a:normAutofit/>
          </a:bodyPr>
          <a:lstStyle/>
          <a:p>
            <a:r>
              <a:rPr lang="en-NZ" sz="4900" b="1" dirty="0"/>
              <a:t>STRONG OPENING BIDS</a:t>
            </a:r>
            <a:endParaRPr lang="en-NZ" dirty="0"/>
          </a:p>
        </p:txBody>
      </p:sp>
      <p:sp>
        <p:nvSpPr>
          <p:cNvPr id="13" name="TextBox 12">
            <a:extLst>
              <a:ext uri="{FF2B5EF4-FFF2-40B4-BE49-F238E27FC236}">
                <a16:creationId xmlns:a16="http://schemas.microsoft.com/office/drawing/2014/main" id="{E59D99E4-2B34-49DE-AD3C-A8AC33062F82}"/>
              </a:ext>
            </a:extLst>
          </p:cNvPr>
          <p:cNvSpPr txBox="1"/>
          <p:nvPr/>
        </p:nvSpPr>
        <p:spPr>
          <a:xfrm>
            <a:off x="899592" y="3695443"/>
            <a:ext cx="3528392" cy="646331"/>
          </a:xfrm>
          <a:prstGeom prst="rect">
            <a:avLst/>
          </a:prstGeom>
          <a:noFill/>
          <a:ln w="28575">
            <a:noFill/>
          </a:ln>
        </p:spPr>
        <p:txBody>
          <a:bodyPr wrap="square" rtlCol="0">
            <a:spAutoFit/>
          </a:bodyPr>
          <a:lstStyle/>
          <a:p>
            <a:r>
              <a:rPr lang="en-NZ" sz="3600" b="1" dirty="0">
                <a:latin typeface="+mj-lt"/>
              </a:rPr>
              <a:t>Rebid 3</a:t>
            </a:r>
            <a:r>
              <a:rPr lang="en-NZ" sz="3600" b="1" dirty="0">
                <a:solidFill>
                  <a:srgbClr val="FF0000"/>
                </a:solidFill>
                <a:latin typeface="+mj-lt"/>
                <a:sym typeface="Symbol"/>
              </a:rPr>
              <a:t></a:t>
            </a:r>
            <a:r>
              <a:rPr lang="en-NZ" sz="3600" b="1" dirty="0">
                <a:latin typeface="+mj-lt"/>
                <a:sym typeface="Symbol"/>
              </a:rPr>
              <a:t> </a:t>
            </a:r>
          </a:p>
        </p:txBody>
      </p:sp>
      <p:grpSp>
        <p:nvGrpSpPr>
          <p:cNvPr id="14" name="Group 13">
            <a:extLst>
              <a:ext uri="{FF2B5EF4-FFF2-40B4-BE49-F238E27FC236}">
                <a16:creationId xmlns:a16="http://schemas.microsoft.com/office/drawing/2014/main" id="{582EF40A-1B72-4D4B-A8F4-462630ED5B65}"/>
              </a:ext>
            </a:extLst>
          </p:cNvPr>
          <p:cNvGrpSpPr/>
          <p:nvPr/>
        </p:nvGrpSpPr>
        <p:grpSpPr>
          <a:xfrm>
            <a:off x="2771800" y="3695443"/>
            <a:ext cx="6063525" cy="727009"/>
            <a:chOff x="2771800" y="3695443"/>
            <a:chExt cx="6063525" cy="727009"/>
          </a:xfrm>
        </p:grpSpPr>
        <p:sp>
          <p:nvSpPr>
            <p:cNvPr id="15" name="Arrow: Left 14">
              <a:extLst>
                <a:ext uri="{FF2B5EF4-FFF2-40B4-BE49-F238E27FC236}">
                  <a16:creationId xmlns:a16="http://schemas.microsoft.com/office/drawing/2014/main" id="{4B2F26DC-66A9-4A93-8CF9-3939978B593E}"/>
                </a:ext>
              </a:extLst>
            </p:cNvPr>
            <p:cNvSpPr/>
            <p:nvPr/>
          </p:nvSpPr>
          <p:spPr>
            <a:xfrm>
              <a:off x="2771800" y="3695443"/>
              <a:ext cx="3744416" cy="727009"/>
            </a:xfrm>
            <a:prstGeom prst="leftArrow">
              <a:avLst>
                <a:gd name="adj1" fmla="val 50000"/>
                <a:gd name="adj2" fmla="val 65513"/>
              </a:avLst>
            </a:prstGeom>
            <a:gradFill flip="none" rotWithShape="1">
              <a:gsLst>
                <a:gs pos="0">
                  <a:srgbClr val="2A700F">
                    <a:tint val="66000"/>
                    <a:satMod val="160000"/>
                  </a:srgbClr>
                </a:gs>
                <a:gs pos="50000">
                  <a:srgbClr val="2A700F">
                    <a:tint val="44500"/>
                    <a:satMod val="160000"/>
                  </a:srgbClr>
                </a:gs>
                <a:gs pos="100000">
                  <a:srgbClr val="2A700F">
                    <a:tint val="23500"/>
                    <a:satMod val="160000"/>
                  </a:srgbClr>
                </a:gs>
              </a:gsLst>
              <a:path path="circle">
                <a:fillToRect l="50000" t="50000" r="50000" b="50000"/>
              </a:path>
              <a:tileRect/>
            </a:gradFill>
            <a:ln>
              <a:solidFill>
                <a:srgbClr val="2A700F"/>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endParaRPr lang="en-NZ" sz="3200" b="1">
                <a:ln>
                  <a:solidFill>
                    <a:srgbClr val="2A700F"/>
                  </a:solidFill>
                </a:ln>
                <a:solidFill>
                  <a:srgbClr val="2A700F"/>
                </a:solidFill>
                <a:latin typeface="+mj-lt"/>
              </a:endParaRPr>
            </a:p>
          </p:txBody>
        </p:sp>
        <p:sp>
          <p:nvSpPr>
            <p:cNvPr id="16" name="TextBox 15">
              <a:extLst>
                <a:ext uri="{FF2B5EF4-FFF2-40B4-BE49-F238E27FC236}">
                  <a16:creationId xmlns:a16="http://schemas.microsoft.com/office/drawing/2014/main" id="{EC016A81-B0FA-41EB-AE19-DB9A9F04FC4E}"/>
                </a:ext>
              </a:extLst>
            </p:cNvPr>
            <p:cNvSpPr txBox="1"/>
            <p:nvPr/>
          </p:nvSpPr>
          <p:spPr>
            <a:xfrm>
              <a:off x="3362717" y="3787339"/>
              <a:ext cx="5472608" cy="523220"/>
            </a:xfrm>
            <a:prstGeom prst="rect">
              <a:avLst/>
            </a:prstGeom>
            <a:noFill/>
            <a:ln w="28575">
              <a:noFill/>
            </a:ln>
          </p:spPr>
          <p:txBody>
            <a:bodyPr wrap="square" rtlCol="0">
              <a:spAutoFit/>
            </a:bodyPr>
            <a:lstStyle/>
            <a:p>
              <a:r>
                <a:rPr lang="en-NZ" sz="2800" b="1" dirty="0">
                  <a:latin typeface="+mj-lt"/>
                  <a:sym typeface="Symbol"/>
                </a:rPr>
                <a:t>Showing a fit</a:t>
              </a:r>
            </a:p>
          </p:txBody>
        </p:sp>
      </p:grpSp>
      <p:sp>
        <p:nvSpPr>
          <p:cNvPr id="5" name="TextBox 4">
            <a:extLst>
              <a:ext uri="{FF2B5EF4-FFF2-40B4-BE49-F238E27FC236}">
                <a16:creationId xmlns:a16="http://schemas.microsoft.com/office/drawing/2014/main" id="{3F03380F-A34C-48C7-AF84-84DDD46C5C34}"/>
              </a:ext>
            </a:extLst>
          </p:cNvPr>
          <p:cNvSpPr txBox="1"/>
          <p:nvPr/>
        </p:nvSpPr>
        <p:spPr>
          <a:xfrm>
            <a:off x="395536" y="4895772"/>
            <a:ext cx="8208912" cy="1015663"/>
          </a:xfrm>
          <a:prstGeom prst="rect">
            <a:avLst/>
          </a:prstGeom>
          <a:gradFill flip="none" rotWithShape="1">
            <a:gsLst>
              <a:gs pos="0">
                <a:srgbClr val="2A700F">
                  <a:tint val="66000"/>
                  <a:satMod val="160000"/>
                </a:srgbClr>
              </a:gs>
              <a:gs pos="50000">
                <a:srgbClr val="2A700F">
                  <a:tint val="44500"/>
                  <a:satMod val="160000"/>
                </a:srgbClr>
              </a:gs>
              <a:gs pos="100000">
                <a:srgbClr val="2A700F">
                  <a:tint val="23500"/>
                  <a:satMod val="160000"/>
                </a:srgbClr>
              </a:gs>
            </a:gsLst>
            <a:path path="circle">
              <a:fillToRect l="50000" t="50000" r="50000" b="50000"/>
            </a:path>
            <a:tileRect/>
          </a:gradFill>
          <a:ln>
            <a:solidFill>
              <a:srgbClr val="2A700F"/>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buNone/>
            </a:pPr>
            <a:r>
              <a:rPr lang="en-NZ" sz="3200" b="1" dirty="0">
                <a:ln>
                  <a:solidFill>
                    <a:srgbClr val="2A700F"/>
                  </a:solidFill>
                </a:ln>
                <a:solidFill>
                  <a:srgbClr val="2A700F"/>
                </a:solidFill>
                <a:latin typeface="+mj-lt"/>
              </a:rPr>
              <a:t>2</a:t>
            </a:r>
            <a:r>
              <a:rPr lang="en-NZ" sz="3200" b="1" dirty="0">
                <a:ln>
                  <a:solidFill>
                    <a:srgbClr val="2A700F"/>
                  </a:solidFill>
                </a:ln>
                <a:solidFill>
                  <a:srgbClr val="2A700F"/>
                </a:solidFill>
                <a:latin typeface="+mj-lt"/>
                <a:sym typeface="Symbol"/>
              </a:rPr>
              <a:t> is an ARTIFICIAL BID</a:t>
            </a:r>
          </a:p>
          <a:p>
            <a:pPr algn="ctr">
              <a:buNone/>
            </a:pPr>
            <a:r>
              <a:rPr lang="en-NZ" sz="2800" b="1" dirty="0">
                <a:ln>
                  <a:solidFill>
                    <a:srgbClr val="2A700F"/>
                  </a:solidFill>
                </a:ln>
                <a:solidFill>
                  <a:srgbClr val="2A700F"/>
                </a:solidFill>
                <a:latin typeface="+mj-lt"/>
              </a:rPr>
              <a:t>Partner HAS to keep bidding until GAME is reached</a:t>
            </a:r>
            <a:endParaRPr lang="en-NZ" dirty="0">
              <a:ln>
                <a:solidFill>
                  <a:srgbClr val="2A700F"/>
                </a:solidFill>
              </a:ln>
              <a:solidFill>
                <a:srgbClr val="2A700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2" fill="hold" nodeType="afterEffect">
                                  <p:stCondLst>
                                    <p:cond delay="75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NZ" sz="4800" b="1" dirty="0"/>
              <a:t>BIDDING TO SLAM</a:t>
            </a:r>
          </a:p>
        </p:txBody>
      </p:sp>
      <p:sp>
        <p:nvSpPr>
          <p:cNvPr id="3" name="Content Placeholder 2"/>
          <p:cNvSpPr>
            <a:spLocks noGrp="1"/>
          </p:cNvSpPr>
          <p:nvPr>
            <p:ph idx="1"/>
          </p:nvPr>
        </p:nvSpPr>
        <p:spPr>
          <a:xfrm>
            <a:off x="395536" y="1340768"/>
            <a:ext cx="8352928" cy="3168352"/>
          </a:xfrm>
        </p:spPr>
        <p:txBody>
          <a:bodyPr>
            <a:normAutofit fontScale="62500" lnSpcReduction="20000"/>
          </a:bodyPr>
          <a:lstStyle/>
          <a:p>
            <a:pPr marL="357188" indent="-357188">
              <a:lnSpc>
                <a:spcPct val="120000"/>
              </a:lnSpc>
            </a:pPr>
            <a:r>
              <a:rPr lang="en-NZ" sz="6700" b="1" dirty="0">
                <a:sym typeface="Symbol"/>
              </a:rPr>
              <a:t>A SLAM needs           tricks</a:t>
            </a:r>
          </a:p>
          <a:p>
            <a:pPr marL="357188" indent="-357188">
              <a:lnSpc>
                <a:spcPct val="120000"/>
              </a:lnSpc>
            </a:pPr>
            <a:r>
              <a:rPr lang="en-NZ" sz="5700" dirty="0">
                <a:sym typeface="Symbol"/>
              </a:rPr>
              <a:t>IF the partnership has 32+ points you MAY have the values for SLAM</a:t>
            </a:r>
          </a:p>
          <a:p>
            <a:pPr marL="357188" indent="-357188">
              <a:lnSpc>
                <a:spcPct val="120000"/>
              </a:lnSpc>
            </a:pPr>
            <a:r>
              <a:rPr lang="en-NZ" sz="5700" dirty="0">
                <a:sym typeface="Symbol"/>
              </a:rPr>
              <a:t>You can find out how many aces partner has by bidding 4NT</a:t>
            </a:r>
          </a:p>
          <a:p>
            <a:pPr marL="357188" indent="-357188">
              <a:lnSpc>
                <a:spcPct val="120000"/>
              </a:lnSpc>
            </a:pPr>
            <a:endParaRPr lang="en-NZ" sz="5700" dirty="0">
              <a:sym typeface="Symbol"/>
            </a:endParaRPr>
          </a:p>
          <a:p>
            <a:pPr marL="357188" indent="-357188">
              <a:lnSpc>
                <a:spcPct val="120000"/>
              </a:lnSpc>
            </a:pPr>
            <a:endParaRPr lang="en-NZ" sz="5700" dirty="0">
              <a:sym typeface="Symbol"/>
            </a:endParaRPr>
          </a:p>
          <a:p>
            <a:pPr marL="357188" indent="-357188">
              <a:lnSpc>
                <a:spcPct val="120000"/>
              </a:lnSpc>
            </a:pPr>
            <a:endParaRPr lang="en-NZ" sz="5700" dirty="0">
              <a:sym typeface="Symbol"/>
            </a:endParaRPr>
          </a:p>
          <a:p>
            <a:pPr marL="357188" indent="-357188">
              <a:lnSpc>
                <a:spcPct val="120000"/>
              </a:lnSpc>
            </a:pPr>
            <a:endParaRPr lang="en-NZ" sz="5700" dirty="0">
              <a:sym typeface="Symbol"/>
            </a:endParaRPr>
          </a:p>
        </p:txBody>
      </p:sp>
      <p:sp>
        <p:nvSpPr>
          <p:cNvPr id="4" name="TextBox 3"/>
          <p:cNvSpPr txBox="1"/>
          <p:nvPr/>
        </p:nvSpPr>
        <p:spPr>
          <a:xfrm>
            <a:off x="395536" y="4797152"/>
            <a:ext cx="8208912" cy="1077218"/>
          </a:xfrm>
          <a:prstGeom prst="rect">
            <a:avLst/>
          </a:prstGeom>
          <a:gradFill flip="none" rotWithShape="1">
            <a:gsLst>
              <a:gs pos="0">
                <a:srgbClr val="2A700F">
                  <a:tint val="66000"/>
                  <a:satMod val="160000"/>
                </a:srgbClr>
              </a:gs>
              <a:gs pos="50000">
                <a:srgbClr val="2A700F">
                  <a:tint val="44500"/>
                  <a:satMod val="160000"/>
                </a:srgbClr>
              </a:gs>
              <a:gs pos="100000">
                <a:srgbClr val="2A700F">
                  <a:tint val="23500"/>
                  <a:satMod val="160000"/>
                </a:srgbClr>
              </a:gs>
            </a:gsLst>
            <a:path path="circle">
              <a:fillToRect l="50000" t="50000" r="50000" b="50000"/>
            </a:path>
            <a:tileRect/>
          </a:gradFill>
          <a:ln>
            <a:solidFill>
              <a:srgbClr val="2A700F"/>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buNone/>
            </a:pPr>
            <a:r>
              <a:rPr lang="en-NZ" sz="3200" b="1" dirty="0">
                <a:ln>
                  <a:solidFill>
                    <a:srgbClr val="2A700F"/>
                  </a:solidFill>
                </a:ln>
                <a:solidFill>
                  <a:srgbClr val="2A700F"/>
                </a:solidFill>
                <a:latin typeface="+mj-lt"/>
              </a:rPr>
              <a:t>You NEED to check that you are not missing </a:t>
            </a:r>
            <a:br>
              <a:rPr lang="en-NZ" sz="3200" b="1" dirty="0">
                <a:ln>
                  <a:solidFill>
                    <a:srgbClr val="2A700F"/>
                  </a:solidFill>
                </a:ln>
                <a:solidFill>
                  <a:srgbClr val="2A700F"/>
                </a:solidFill>
                <a:latin typeface="+mj-lt"/>
              </a:rPr>
            </a:br>
            <a:r>
              <a:rPr lang="en-NZ" sz="3200" b="1" dirty="0">
                <a:ln>
                  <a:solidFill>
                    <a:srgbClr val="2A700F"/>
                  </a:solidFill>
                </a:ln>
                <a:solidFill>
                  <a:srgbClr val="2A700F"/>
                </a:solidFill>
                <a:latin typeface="+mj-lt"/>
              </a:rPr>
              <a:t>TWO aces</a:t>
            </a:r>
            <a:endParaRPr lang="en-NZ" dirty="0">
              <a:ln>
                <a:solidFill>
                  <a:srgbClr val="2A700F"/>
                </a:solidFill>
              </a:ln>
              <a:solidFill>
                <a:srgbClr val="2A700F"/>
              </a:solidFill>
            </a:endParaRPr>
          </a:p>
        </p:txBody>
      </p:sp>
      <p:pic>
        <p:nvPicPr>
          <p:cNvPr id="6" name="Picture 5" descr="12.png"/>
          <p:cNvPicPr>
            <a:picLocks noChangeAspect="1"/>
          </p:cNvPicPr>
          <p:nvPr/>
        </p:nvPicPr>
        <p:blipFill>
          <a:blip r:embed="rId2" cstate="print"/>
          <a:stretch>
            <a:fillRect/>
          </a:stretch>
        </p:blipFill>
        <p:spPr>
          <a:xfrm>
            <a:off x="4788024" y="1196752"/>
            <a:ext cx="1111624" cy="936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20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ransparent Strong Woman Clipart - Pop Art Strong Woman Png, Png Download ,  Transparent Png Image - PNGitem">
            <a:extLst>
              <a:ext uri="{FF2B5EF4-FFF2-40B4-BE49-F238E27FC236}">
                <a16:creationId xmlns:a16="http://schemas.microsoft.com/office/drawing/2014/main" id="{44CDB3BC-2E77-40B1-AAD1-A016845BC276}"/>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7910" b="94209" l="10000" r="90000">
                        <a14:foregroundMark x1="33023" y1="7910" x2="33023" y2="7910"/>
                        <a14:foregroundMark x1="49302" y1="93362" x2="53140" y2="94209"/>
                      </a14:backgroundRemoval>
                    </a14:imgEffect>
                  </a14:imgLayer>
                </a14:imgProps>
              </a:ext>
              <a:ext uri="{28A0092B-C50C-407E-A947-70E740481C1C}">
                <a14:useLocalDpi xmlns:a14="http://schemas.microsoft.com/office/drawing/2010/main" val="0"/>
              </a:ext>
            </a:extLst>
          </a:blip>
          <a:srcRect l="19339" t="4271" r="18354" b="4086"/>
          <a:stretch/>
        </p:blipFill>
        <p:spPr bwMode="auto">
          <a:xfrm>
            <a:off x="179512" y="3706353"/>
            <a:ext cx="2135658" cy="25860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552" y="116632"/>
            <a:ext cx="8229600" cy="780696"/>
          </a:xfrm>
        </p:spPr>
        <p:txBody>
          <a:bodyPr>
            <a:normAutofit/>
          </a:bodyPr>
          <a:lstStyle/>
          <a:p>
            <a:r>
              <a:rPr lang="en-NZ" sz="4800" b="1" dirty="0"/>
              <a:t>Rules up until NOW</a:t>
            </a:r>
          </a:p>
        </p:txBody>
      </p:sp>
      <p:sp>
        <p:nvSpPr>
          <p:cNvPr id="3" name="Content Placeholder 2"/>
          <p:cNvSpPr>
            <a:spLocks noGrp="1"/>
          </p:cNvSpPr>
          <p:nvPr>
            <p:ph idx="1"/>
          </p:nvPr>
        </p:nvSpPr>
        <p:spPr>
          <a:xfrm>
            <a:off x="532706" y="1331640"/>
            <a:ext cx="8229600" cy="4680520"/>
          </a:xfrm>
        </p:spPr>
        <p:txBody>
          <a:bodyPr>
            <a:normAutofit lnSpcReduction="10000"/>
          </a:bodyPr>
          <a:lstStyle/>
          <a:p>
            <a:pPr marL="357188" indent="-357188">
              <a:tabLst>
                <a:tab pos="4033838" algn="l"/>
              </a:tabLst>
            </a:pPr>
            <a:r>
              <a:rPr lang="en-NZ" sz="4000" dirty="0"/>
              <a:t>1NT opening     	– 12-14 points</a:t>
            </a:r>
          </a:p>
          <a:p>
            <a:pPr marL="357188" indent="-357188">
              <a:tabLst>
                <a:tab pos="4033838" algn="l"/>
              </a:tabLst>
            </a:pPr>
            <a:r>
              <a:rPr lang="en-NZ" sz="4000" dirty="0"/>
              <a:t>1-level openings 	– 12-19 points</a:t>
            </a:r>
          </a:p>
          <a:p>
            <a:pPr marL="357188" indent="-357188">
              <a:tabLst>
                <a:tab pos="4033838" algn="l"/>
              </a:tabLst>
            </a:pPr>
            <a:r>
              <a:rPr lang="en-NZ" sz="4000" dirty="0"/>
              <a:t>2-level openings 	– 6-10 points</a:t>
            </a:r>
          </a:p>
          <a:p>
            <a:pPr marL="357188" indent="-357188">
              <a:tabLst>
                <a:tab pos="4033838" algn="l"/>
              </a:tabLst>
            </a:pPr>
            <a:r>
              <a:rPr lang="en-NZ" sz="4000" dirty="0"/>
              <a:t>3-level openings 	– 6-10 points</a:t>
            </a:r>
            <a:endParaRPr lang="en-NZ" sz="900" dirty="0"/>
          </a:p>
          <a:p>
            <a:endParaRPr lang="en-NZ" sz="900" dirty="0"/>
          </a:p>
          <a:p>
            <a:endParaRPr lang="en-NZ" sz="900" dirty="0"/>
          </a:p>
          <a:p>
            <a:pPr>
              <a:buNone/>
            </a:pPr>
            <a:endParaRPr lang="en-NZ" sz="3600" dirty="0"/>
          </a:p>
          <a:p>
            <a:pPr marL="0" indent="0" algn="ctr">
              <a:buNone/>
            </a:pPr>
            <a:r>
              <a:rPr lang="en-NZ" sz="4000" dirty="0"/>
              <a:t>   BUT sometimes we have </a:t>
            </a:r>
            <a:br>
              <a:rPr lang="en-NZ" sz="4000" dirty="0"/>
            </a:br>
            <a:r>
              <a:rPr lang="en-NZ" sz="4000" dirty="0"/>
              <a:t>           </a:t>
            </a:r>
            <a:r>
              <a:rPr lang="en-NZ" sz="4000" dirty="0">
                <a:effectLst>
                  <a:glow rad="101600">
                    <a:srgbClr val="E3F0DB">
                      <a:alpha val="60000"/>
                    </a:srgbClr>
                  </a:glow>
                </a:effectLst>
              </a:rPr>
              <a:t>str</a:t>
            </a:r>
            <a:r>
              <a:rPr lang="en-NZ" sz="4000" dirty="0"/>
              <a:t>onger hands (20+ points!)</a:t>
            </a:r>
          </a:p>
          <a:p>
            <a:pPr>
              <a:buNone/>
            </a:pPr>
            <a:endParaRPr lang="en-NZ"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10" presetClass="entr" presetSubtype="0" fill="hold" nodeType="afterEffect">
                                  <p:stCondLst>
                                    <p:cond delay="1000"/>
                                  </p:stCondLst>
                                  <p:childTnLst>
                                    <p:set>
                                      <p:cBhvr>
                                        <p:cTn id="35" dur="1" fill="hold">
                                          <p:stCondLst>
                                            <p:cond delay="0"/>
                                          </p:stCondLst>
                                        </p:cTn>
                                        <p:tgtEl>
                                          <p:spTgt spid="4100"/>
                                        </p:tgtEl>
                                        <p:attrNameLst>
                                          <p:attrName>style.visibility</p:attrName>
                                        </p:attrNameLst>
                                      </p:cBhvr>
                                      <p:to>
                                        <p:strVal val="visible"/>
                                      </p:to>
                                    </p:set>
                                    <p:animEffect transition="in" filter="fade">
                                      <p:cBhvr>
                                        <p:cTn id="36"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24" y="125760"/>
            <a:ext cx="8826352" cy="1143000"/>
          </a:xfrm>
        </p:spPr>
        <p:txBody>
          <a:bodyPr>
            <a:normAutofit fontScale="90000"/>
          </a:bodyPr>
          <a:lstStyle/>
          <a:p>
            <a:pPr algn="ctr"/>
            <a:r>
              <a:rPr lang="en-NZ" sz="4800" b="1" dirty="0"/>
              <a:t>ASKING FOR ACES USING 4NT</a:t>
            </a:r>
          </a:p>
        </p:txBody>
      </p:sp>
      <p:sp>
        <p:nvSpPr>
          <p:cNvPr id="3" name="Content Placeholder 2"/>
          <p:cNvSpPr>
            <a:spLocks noGrp="1"/>
          </p:cNvSpPr>
          <p:nvPr>
            <p:ph idx="1"/>
          </p:nvPr>
        </p:nvSpPr>
        <p:spPr>
          <a:xfrm>
            <a:off x="395536" y="1268760"/>
            <a:ext cx="8229600" cy="3168352"/>
          </a:xfrm>
        </p:spPr>
        <p:txBody>
          <a:bodyPr>
            <a:normAutofit fontScale="77500" lnSpcReduction="20000"/>
          </a:bodyPr>
          <a:lstStyle/>
          <a:p>
            <a:pPr marL="357188" indent="-357188">
              <a:lnSpc>
                <a:spcPct val="120000"/>
              </a:lnSpc>
            </a:pPr>
            <a:r>
              <a:rPr lang="en-NZ" sz="5700" dirty="0">
                <a:sym typeface="Symbol"/>
              </a:rPr>
              <a:t>5		 No Aces</a:t>
            </a:r>
          </a:p>
          <a:p>
            <a:pPr marL="357188" indent="-357188">
              <a:lnSpc>
                <a:spcPct val="120000"/>
              </a:lnSpc>
            </a:pPr>
            <a:r>
              <a:rPr lang="en-NZ" sz="5700" dirty="0">
                <a:sym typeface="Symbol"/>
              </a:rPr>
              <a:t>5</a:t>
            </a:r>
            <a:r>
              <a:rPr lang="en-NZ" sz="5700" dirty="0">
                <a:solidFill>
                  <a:srgbClr val="FF0000"/>
                </a:solidFill>
                <a:sym typeface="Symbol"/>
              </a:rPr>
              <a:t></a:t>
            </a:r>
            <a:r>
              <a:rPr lang="en-NZ" sz="5700" dirty="0">
                <a:sym typeface="Symbol"/>
              </a:rPr>
              <a:t>			1 Ace</a:t>
            </a:r>
          </a:p>
          <a:p>
            <a:pPr marL="357188" indent="-357188">
              <a:lnSpc>
                <a:spcPct val="120000"/>
              </a:lnSpc>
            </a:pPr>
            <a:r>
              <a:rPr lang="en-NZ" sz="5700" dirty="0">
                <a:sym typeface="Symbol"/>
              </a:rPr>
              <a:t>5</a:t>
            </a:r>
            <a:r>
              <a:rPr lang="en-NZ" sz="5700" dirty="0">
                <a:solidFill>
                  <a:srgbClr val="FF0000"/>
                </a:solidFill>
                <a:sym typeface="Symbol"/>
              </a:rPr>
              <a:t></a:t>
            </a:r>
            <a:r>
              <a:rPr lang="en-NZ" sz="5700" dirty="0">
                <a:sym typeface="Symbol"/>
              </a:rPr>
              <a:t>			2 Aces</a:t>
            </a:r>
          </a:p>
          <a:p>
            <a:pPr marL="357188" indent="-357188">
              <a:lnSpc>
                <a:spcPct val="120000"/>
              </a:lnSpc>
            </a:pPr>
            <a:r>
              <a:rPr lang="en-NZ" sz="5700" dirty="0">
                <a:sym typeface="Symbol"/>
              </a:rPr>
              <a:t>5			3 Aces</a:t>
            </a:r>
          </a:p>
        </p:txBody>
      </p:sp>
      <p:pic>
        <p:nvPicPr>
          <p:cNvPr id="1026" name="Picture 2" descr="See the source image">
            <a:extLst>
              <a:ext uri="{FF2B5EF4-FFF2-40B4-BE49-F238E27FC236}">
                <a16:creationId xmlns:a16="http://schemas.microsoft.com/office/drawing/2014/main" id="{2A1551C5-22B5-4986-9912-F723ED33CA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156315"/>
            <a:ext cx="3333056" cy="47456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44B208C-B850-4448-A338-D3BD7FED5415}"/>
              </a:ext>
            </a:extLst>
          </p:cNvPr>
          <p:cNvSpPr txBox="1"/>
          <p:nvPr/>
        </p:nvSpPr>
        <p:spPr>
          <a:xfrm>
            <a:off x="323528" y="5517232"/>
            <a:ext cx="8208912"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buNone/>
            </a:pPr>
            <a:r>
              <a:rPr lang="en-NZ" sz="4400" b="1" dirty="0">
                <a:ln>
                  <a:solidFill>
                    <a:srgbClr val="2A700F"/>
                  </a:solidFill>
                </a:ln>
                <a:solidFill>
                  <a:srgbClr val="2A700F"/>
                </a:solidFill>
                <a:latin typeface="+mj-lt"/>
              </a:rPr>
              <a:t>Count on your fingers ?</a:t>
            </a:r>
            <a:endParaRPr lang="en-NZ" sz="2800" dirty="0">
              <a:ln>
                <a:solidFill>
                  <a:srgbClr val="2A700F"/>
                </a:solidFill>
              </a:ln>
              <a:solidFill>
                <a:srgbClr val="2A700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6" presetClass="entr" presetSubtype="32" fill="hold" nodeType="afterEffect">
                                  <p:stCondLst>
                                    <p:cond delay="750"/>
                                  </p:stCondLst>
                                  <p:childTnLst>
                                    <p:set>
                                      <p:cBhvr>
                                        <p:cTn id="29" dur="1" fill="hold">
                                          <p:stCondLst>
                                            <p:cond delay="0"/>
                                          </p:stCondLst>
                                        </p:cTn>
                                        <p:tgtEl>
                                          <p:spTgt spid="1026"/>
                                        </p:tgtEl>
                                        <p:attrNameLst>
                                          <p:attrName>style.visibility</p:attrName>
                                        </p:attrNameLst>
                                      </p:cBhvr>
                                      <p:to>
                                        <p:strVal val="visible"/>
                                      </p:to>
                                    </p:set>
                                    <p:animEffect transition="in" filter="circle(out)">
                                      <p:cBhvr>
                                        <p:cTn id="30" dur="2000"/>
                                        <p:tgtEl>
                                          <p:spTgt spid="1026"/>
                                        </p:tgtEl>
                                      </p:cBhvr>
                                    </p:animEffect>
                                  </p:childTnLst>
                                </p:cTn>
                              </p:par>
                            </p:childTnLst>
                          </p:cTn>
                        </p:par>
                        <p:par>
                          <p:cTn id="31" fill="hold">
                            <p:stCondLst>
                              <p:cond delay="3750"/>
                            </p:stCondLst>
                            <p:childTnLst>
                              <p:par>
                                <p:cTn id="32" presetID="2" presetClass="entr" presetSubtype="4" fill="hold" grpId="0" nodeType="afterEffect">
                                  <p:stCondLst>
                                    <p:cond delay="30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000" fill="hold"/>
                                        <p:tgtEl>
                                          <p:spTgt spid="6"/>
                                        </p:tgtEl>
                                        <p:attrNameLst>
                                          <p:attrName>ppt_x</p:attrName>
                                        </p:attrNameLst>
                                      </p:cBhvr>
                                      <p:tavLst>
                                        <p:tav tm="0">
                                          <p:val>
                                            <p:strVal val="#ppt_x"/>
                                          </p:val>
                                        </p:tav>
                                        <p:tav tm="100000">
                                          <p:val>
                                            <p:strVal val="#ppt_x"/>
                                          </p:val>
                                        </p:tav>
                                      </p:tavLst>
                                    </p:anim>
                                    <p:anim calcmode="lin" valueType="num">
                                      <p:cBhvr additive="base">
                                        <p:cTn id="35"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CD7936-361B-4173-A31F-5E128F47FC49}"/>
              </a:ext>
            </a:extLst>
          </p:cNvPr>
          <p:cNvSpPr>
            <a:spLocks noGrp="1"/>
          </p:cNvSpPr>
          <p:nvPr>
            <p:ph idx="1"/>
          </p:nvPr>
        </p:nvSpPr>
        <p:spPr>
          <a:xfrm>
            <a:off x="628650" y="1498205"/>
            <a:ext cx="7886700" cy="3298948"/>
          </a:xfrm>
        </p:spPr>
        <p:txBody>
          <a:bodyPr>
            <a:normAutofit fontScale="55000" lnSpcReduction="20000"/>
          </a:bodyPr>
          <a:lstStyle/>
          <a:p>
            <a:pPr marL="0" indent="0">
              <a:buNone/>
            </a:pPr>
            <a:r>
              <a:rPr lang="en-NZ" sz="3600" b="1" dirty="0"/>
              <a:t>After finding out the number of Aces with 4NT, you will either:</a:t>
            </a:r>
          </a:p>
          <a:p>
            <a:pPr marL="0" indent="0">
              <a:buNone/>
            </a:pPr>
            <a:endParaRPr lang="en-NZ" sz="3600" b="1" dirty="0"/>
          </a:p>
          <a:p>
            <a:pPr marL="857250" lvl="1" indent="-514350">
              <a:lnSpc>
                <a:spcPct val="120000"/>
              </a:lnSpc>
              <a:buFont typeface="+mj-lt"/>
              <a:buAutoNum type="arabicPeriod"/>
            </a:pPr>
            <a:r>
              <a:rPr lang="en-NZ" sz="4600" dirty="0"/>
              <a:t>Sign off at </a:t>
            </a:r>
            <a:r>
              <a:rPr lang="en-NZ" sz="5100" b="1" dirty="0">
                <a:solidFill>
                  <a:srgbClr val="FF0000"/>
                </a:solidFill>
              </a:rPr>
              <a:t>5-level</a:t>
            </a:r>
          </a:p>
          <a:p>
            <a:pPr marL="857250" lvl="1" indent="-514350">
              <a:lnSpc>
                <a:spcPct val="120000"/>
              </a:lnSpc>
              <a:buFont typeface="+mj-lt"/>
              <a:buAutoNum type="arabicPeriod"/>
            </a:pPr>
            <a:r>
              <a:rPr lang="en-NZ" sz="4600" dirty="0"/>
              <a:t>Bid Slam </a:t>
            </a:r>
            <a:r>
              <a:rPr lang="en-NZ" sz="5100" b="1" dirty="0">
                <a:solidFill>
                  <a:srgbClr val="FF0000"/>
                </a:solidFill>
              </a:rPr>
              <a:t>(6-level)</a:t>
            </a:r>
          </a:p>
          <a:p>
            <a:pPr marL="857250" lvl="1" indent="-514350">
              <a:lnSpc>
                <a:spcPct val="120000"/>
              </a:lnSpc>
              <a:buFont typeface="+mj-lt"/>
              <a:buAutoNum type="arabicPeriod"/>
            </a:pPr>
            <a:r>
              <a:rPr lang="en-NZ" sz="4600" dirty="0"/>
              <a:t>If you have all the aces, bid </a:t>
            </a:r>
            <a:r>
              <a:rPr lang="en-NZ" sz="5100" b="1" dirty="0">
                <a:solidFill>
                  <a:srgbClr val="FF0000"/>
                </a:solidFill>
              </a:rPr>
              <a:t>5NT</a:t>
            </a:r>
            <a:r>
              <a:rPr lang="en-NZ" sz="4600" b="1" dirty="0">
                <a:solidFill>
                  <a:srgbClr val="FF0000"/>
                </a:solidFill>
              </a:rPr>
              <a:t> </a:t>
            </a:r>
            <a:r>
              <a:rPr lang="en-NZ" sz="4600" dirty="0"/>
              <a:t>asking for Kings </a:t>
            </a:r>
            <a:br>
              <a:rPr lang="en-NZ" sz="4600" dirty="0"/>
            </a:br>
            <a:r>
              <a:rPr lang="en-NZ" sz="4600" dirty="0"/>
              <a:t>(if you are looking for a Grand Slam!)</a:t>
            </a:r>
          </a:p>
        </p:txBody>
      </p:sp>
      <p:sp>
        <p:nvSpPr>
          <p:cNvPr id="8" name="Title 1">
            <a:extLst>
              <a:ext uri="{FF2B5EF4-FFF2-40B4-BE49-F238E27FC236}">
                <a16:creationId xmlns:a16="http://schemas.microsoft.com/office/drawing/2014/main" id="{06985059-AF01-47AB-8742-C0998E42F660}"/>
              </a:ext>
            </a:extLst>
          </p:cNvPr>
          <p:cNvSpPr>
            <a:spLocks noGrp="1"/>
          </p:cNvSpPr>
          <p:nvPr>
            <p:ph type="title"/>
          </p:nvPr>
        </p:nvSpPr>
        <p:spPr>
          <a:xfrm>
            <a:off x="0" y="125760"/>
            <a:ext cx="9144000" cy="1143000"/>
          </a:xfrm>
        </p:spPr>
        <p:txBody>
          <a:bodyPr>
            <a:normAutofit fontScale="90000"/>
          </a:bodyPr>
          <a:lstStyle/>
          <a:p>
            <a:pPr algn="ctr"/>
            <a:r>
              <a:rPr lang="en-NZ" sz="4800" b="1" dirty="0"/>
              <a:t>ASKING FOR KINGS USING 5NT</a:t>
            </a:r>
          </a:p>
        </p:txBody>
      </p:sp>
    </p:spTree>
    <p:extLst>
      <p:ext uri="{BB962C8B-B14F-4D97-AF65-F5344CB8AC3E}">
        <p14:creationId xmlns:p14="http://schemas.microsoft.com/office/powerpoint/2010/main" val="248019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25760"/>
            <a:ext cx="9108504" cy="1143000"/>
          </a:xfrm>
        </p:spPr>
        <p:txBody>
          <a:bodyPr>
            <a:normAutofit fontScale="90000"/>
          </a:bodyPr>
          <a:lstStyle/>
          <a:p>
            <a:r>
              <a:rPr lang="en-NZ" sz="4800" b="1" dirty="0"/>
              <a:t>ASKING FOR KINGS USING 5NT</a:t>
            </a:r>
          </a:p>
        </p:txBody>
      </p:sp>
      <p:sp>
        <p:nvSpPr>
          <p:cNvPr id="3" name="Content Placeholder 2"/>
          <p:cNvSpPr>
            <a:spLocks noGrp="1"/>
          </p:cNvSpPr>
          <p:nvPr>
            <p:ph idx="1"/>
          </p:nvPr>
        </p:nvSpPr>
        <p:spPr>
          <a:xfrm>
            <a:off x="395536" y="1268760"/>
            <a:ext cx="8229600" cy="3168352"/>
          </a:xfrm>
        </p:spPr>
        <p:txBody>
          <a:bodyPr>
            <a:normAutofit fontScale="77500" lnSpcReduction="20000"/>
          </a:bodyPr>
          <a:lstStyle/>
          <a:p>
            <a:pPr marL="357188" indent="-357188">
              <a:lnSpc>
                <a:spcPct val="120000"/>
              </a:lnSpc>
            </a:pPr>
            <a:r>
              <a:rPr lang="en-NZ" sz="5700" dirty="0">
                <a:sym typeface="Symbol"/>
              </a:rPr>
              <a:t>6	 No Kings</a:t>
            </a:r>
          </a:p>
          <a:p>
            <a:pPr marL="357188" indent="-357188">
              <a:lnSpc>
                <a:spcPct val="120000"/>
              </a:lnSpc>
            </a:pPr>
            <a:r>
              <a:rPr lang="en-NZ" sz="5700" dirty="0">
                <a:sym typeface="Symbol"/>
              </a:rPr>
              <a:t>6</a:t>
            </a:r>
            <a:r>
              <a:rPr lang="en-NZ" sz="5700" dirty="0">
                <a:solidFill>
                  <a:srgbClr val="FF0000"/>
                </a:solidFill>
                <a:sym typeface="Symbol"/>
              </a:rPr>
              <a:t></a:t>
            </a:r>
            <a:r>
              <a:rPr lang="en-NZ" sz="5700" dirty="0">
                <a:sym typeface="Symbol"/>
              </a:rPr>
              <a:t>		1 King</a:t>
            </a:r>
          </a:p>
          <a:p>
            <a:pPr marL="357188" indent="-357188">
              <a:lnSpc>
                <a:spcPct val="120000"/>
              </a:lnSpc>
            </a:pPr>
            <a:r>
              <a:rPr lang="en-NZ" sz="5700" dirty="0">
                <a:sym typeface="Symbol"/>
              </a:rPr>
              <a:t>6</a:t>
            </a:r>
            <a:r>
              <a:rPr lang="en-NZ" sz="5700" dirty="0">
                <a:solidFill>
                  <a:srgbClr val="FF0000"/>
                </a:solidFill>
                <a:sym typeface="Symbol"/>
              </a:rPr>
              <a:t></a:t>
            </a:r>
            <a:r>
              <a:rPr lang="en-NZ" sz="5700" dirty="0">
                <a:sym typeface="Symbol"/>
              </a:rPr>
              <a:t>		2 Kings</a:t>
            </a:r>
          </a:p>
          <a:p>
            <a:pPr marL="357188" indent="-357188">
              <a:lnSpc>
                <a:spcPct val="120000"/>
              </a:lnSpc>
            </a:pPr>
            <a:r>
              <a:rPr lang="en-NZ" sz="5700" dirty="0">
                <a:sym typeface="Symbol"/>
              </a:rPr>
              <a:t>6		3 Kings</a:t>
            </a:r>
          </a:p>
        </p:txBody>
      </p:sp>
      <p:sp>
        <p:nvSpPr>
          <p:cNvPr id="4" name="TextBox 3"/>
          <p:cNvSpPr txBox="1"/>
          <p:nvPr/>
        </p:nvSpPr>
        <p:spPr>
          <a:xfrm>
            <a:off x="323528" y="5517232"/>
            <a:ext cx="8208912"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buNone/>
            </a:pPr>
            <a:r>
              <a:rPr lang="en-NZ" sz="4400" b="1" dirty="0">
                <a:ln>
                  <a:solidFill>
                    <a:srgbClr val="2A700F"/>
                  </a:solidFill>
                </a:ln>
                <a:solidFill>
                  <a:srgbClr val="2A700F"/>
                </a:solidFill>
                <a:latin typeface="+mj-lt"/>
              </a:rPr>
              <a:t>Count on your toes ?</a:t>
            </a:r>
            <a:endParaRPr lang="en-NZ" sz="2800" dirty="0">
              <a:ln>
                <a:solidFill>
                  <a:srgbClr val="2A700F"/>
                </a:solidFill>
              </a:ln>
              <a:solidFill>
                <a:srgbClr val="2A700F"/>
              </a:solidFill>
            </a:endParaRPr>
          </a:p>
        </p:txBody>
      </p:sp>
      <p:pic>
        <p:nvPicPr>
          <p:cNvPr id="2054" name="Picture 6" descr="Bridgeboffin - Improvers">
            <a:extLst>
              <a:ext uri="{FF2B5EF4-FFF2-40B4-BE49-F238E27FC236}">
                <a16:creationId xmlns:a16="http://schemas.microsoft.com/office/drawing/2014/main" id="{79086638-A481-4793-87F9-F29FE1B9D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484784"/>
            <a:ext cx="4629200" cy="46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39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1" presetClass="entr" presetSubtype="1" fill="hold" nodeType="afterEffect">
                                  <p:stCondLst>
                                    <p:cond delay="1000"/>
                                  </p:stCondLst>
                                  <p:childTnLst>
                                    <p:set>
                                      <p:cBhvr>
                                        <p:cTn id="29" dur="1" fill="hold">
                                          <p:stCondLst>
                                            <p:cond delay="0"/>
                                          </p:stCondLst>
                                        </p:cTn>
                                        <p:tgtEl>
                                          <p:spTgt spid="2054"/>
                                        </p:tgtEl>
                                        <p:attrNameLst>
                                          <p:attrName>style.visibility</p:attrName>
                                        </p:attrNameLst>
                                      </p:cBhvr>
                                      <p:to>
                                        <p:strVal val="visible"/>
                                      </p:to>
                                    </p:set>
                                    <p:animEffect transition="in" filter="wheel(1)">
                                      <p:cBhvr>
                                        <p:cTn id="30" dur="2000"/>
                                        <p:tgtEl>
                                          <p:spTgt spid="2054"/>
                                        </p:tgtEl>
                                      </p:cBhvr>
                                    </p:animEffect>
                                  </p:childTnLst>
                                </p:cTn>
                              </p:par>
                            </p:childTnLst>
                          </p:cTn>
                        </p:par>
                        <p:par>
                          <p:cTn id="31" fill="hold">
                            <p:stCondLst>
                              <p:cond delay="4000"/>
                            </p:stCondLst>
                            <p:childTnLst>
                              <p:par>
                                <p:cTn id="32" presetID="2" presetClass="entr" presetSubtype="4" fill="hold" grpId="0" nodeType="afterEffect">
                                  <p:stCondLst>
                                    <p:cond delay="300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1000" fill="hold"/>
                                        <p:tgtEl>
                                          <p:spTgt spid="4"/>
                                        </p:tgtEl>
                                        <p:attrNameLst>
                                          <p:attrName>ppt_x</p:attrName>
                                        </p:attrNameLst>
                                      </p:cBhvr>
                                      <p:tavLst>
                                        <p:tav tm="0">
                                          <p:val>
                                            <p:strVal val="#ppt_x"/>
                                          </p:val>
                                        </p:tav>
                                        <p:tav tm="100000">
                                          <p:val>
                                            <p:strVal val="#ppt_x"/>
                                          </p:val>
                                        </p:tav>
                                      </p:tavLst>
                                    </p:anim>
                                    <p:anim calcmode="lin" valueType="num">
                                      <p:cBhvr additive="base">
                                        <p:cTn id="35"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90072"/>
            <a:ext cx="7848872" cy="2487000"/>
          </a:xfrm>
        </p:spPr>
        <p:txBody>
          <a:bodyPr>
            <a:noAutofit/>
          </a:bodyPr>
          <a:lstStyle/>
          <a:p>
            <a:pPr>
              <a:lnSpc>
                <a:spcPct val="100000"/>
              </a:lnSpc>
            </a:pPr>
            <a:r>
              <a:rPr lang="en-NZ" sz="2000" b="0" dirty="0"/>
              <a:t>You will discover there is still a lot to learn about the game, but there is </a:t>
            </a:r>
            <a:br>
              <a:rPr lang="en-NZ" sz="2000" b="0" dirty="0"/>
            </a:br>
            <a:r>
              <a:rPr lang="en-NZ" sz="2000" b="0" dirty="0"/>
              <a:t>no hurry !  Stick to the basics and master </a:t>
            </a:r>
            <a:br>
              <a:rPr lang="en-NZ" sz="2000" b="0" dirty="0"/>
            </a:br>
            <a:r>
              <a:rPr lang="en-NZ" sz="2000" b="0" dirty="0"/>
              <a:t>what you have learnt in these lessons </a:t>
            </a:r>
            <a:br>
              <a:rPr lang="en-NZ" sz="2000" b="0" dirty="0"/>
            </a:br>
            <a:r>
              <a:rPr lang="en-NZ" sz="2000" b="0" dirty="0"/>
              <a:t>before trying anything new.</a:t>
            </a:r>
            <a:br>
              <a:rPr lang="en-NZ" sz="2000" b="0" dirty="0"/>
            </a:br>
            <a:br>
              <a:rPr lang="en-NZ" sz="2000" b="0" dirty="0"/>
            </a:br>
            <a:r>
              <a:rPr lang="en-NZ" sz="2000" b="0" dirty="0"/>
              <a:t>Don’t let people tell you what to do.  </a:t>
            </a:r>
            <a:br>
              <a:rPr lang="en-NZ" sz="2000" b="0" dirty="0"/>
            </a:br>
            <a:r>
              <a:rPr lang="en-NZ" sz="2000" b="0" dirty="0"/>
              <a:t>Refer to your lesson notes to reinforce how </a:t>
            </a:r>
            <a:br>
              <a:rPr lang="en-NZ" sz="2000" b="0" dirty="0"/>
            </a:br>
            <a:r>
              <a:rPr lang="en-NZ" sz="2000" b="0" dirty="0"/>
              <a:t>you should bid and play the hands.</a:t>
            </a:r>
          </a:p>
        </p:txBody>
      </p:sp>
      <p:pic>
        <p:nvPicPr>
          <p:cNvPr id="2054" name="Picture 6" descr="Bridgeboffin - Improvers">
            <a:extLst>
              <a:ext uri="{FF2B5EF4-FFF2-40B4-BE49-F238E27FC236}">
                <a16:creationId xmlns:a16="http://schemas.microsoft.com/office/drawing/2014/main" id="{79086638-A481-4793-87F9-F29FE1B9D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752128"/>
            <a:ext cx="4197152" cy="419715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E5D07961-2DC7-4F89-93F3-55A536DDC41D}"/>
              </a:ext>
            </a:extLst>
          </p:cNvPr>
          <p:cNvSpPr txBox="1">
            <a:spLocks/>
          </p:cNvSpPr>
          <p:nvPr/>
        </p:nvSpPr>
        <p:spPr>
          <a:xfrm>
            <a:off x="179512" y="476672"/>
            <a:ext cx="8640960" cy="57606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b="1" kern="1200">
                <a:solidFill>
                  <a:schemeClr val="tx1"/>
                </a:solidFill>
                <a:latin typeface="+mn-lt"/>
                <a:ea typeface="+mj-ea"/>
                <a:cs typeface="+mj-cs"/>
              </a:defRPr>
            </a:lvl1pPr>
          </a:lstStyle>
          <a:p>
            <a:r>
              <a:rPr lang="en-NZ" sz="4800" dirty="0"/>
              <a:t>Advice from a Grand Master</a:t>
            </a:r>
          </a:p>
          <a:p>
            <a:r>
              <a:rPr lang="en-NZ" sz="2600" b="0" dirty="0"/>
              <a:t>Believe it or not, your bridge journey in just beginning !</a:t>
            </a:r>
            <a:endParaRPr lang="en-NZ" sz="2600" dirty="0"/>
          </a:p>
        </p:txBody>
      </p:sp>
      <p:sp>
        <p:nvSpPr>
          <p:cNvPr id="9" name="Title 1">
            <a:extLst>
              <a:ext uri="{FF2B5EF4-FFF2-40B4-BE49-F238E27FC236}">
                <a16:creationId xmlns:a16="http://schemas.microsoft.com/office/drawing/2014/main" id="{F1CA62E4-1B84-4C45-A71F-E3EAB7AE720F}"/>
              </a:ext>
            </a:extLst>
          </p:cNvPr>
          <p:cNvSpPr txBox="1">
            <a:spLocks/>
          </p:cNvSpPr>
          <p:nvPr/>
        </p:nvSpPr>
        <p:spPr>
          <a:xfrm>
            <a:off x="395536" y="4065163"/>
            <a:ext cx="5832648" cy="215890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b="1" kern="1200">
                <a:solidFill>
                  <a:schemeClr val="tx1"/>
                </a:solidFill>
                <a:latin typeface="+mn-lt"/>
                <a:ea typeface="+mj-ea"/>
                <a:cs typeface="+mj-cs"/>
              </a:defRPr>
            </a:lvl1pPr>
          </a:lstStyle>
          <a:p>
            <a:pPr>
              <a:lnSpc>
                <a:spcPct val="100000"/>
              </a:lnSpc>
              <a:spcBef>
                <a:spcPts val="1200"/>
              </a:spcBef>
            </a:pPr>
            <a:r>
              <a:rPr lang="en-NZ" sz="2000" b="0" dirty="0"/>
              <a:t>Here is a great quote to help you on your way:</a:t>
            </a:r>
          </a:p>
          <a:p>
            <a:pPr>
              <a:lnSpc>
                <a:spcPct val="100000"/>
              </a:lnSpc>
              <a:spcBef>
                <a:spcPts val="1200"/>
              </a:spcBef>
            </a:pPr>
            <a:r>
              <a:rPr lang="en-US" sz="2000" b="0" i="1" dirty="0"/>
              <a:t>“It’s not usually the first mistake that gives you a </a:t>
            </a:r>
          </a:p>
          <a:p>
            <a:pPr>
              <a:lnSpc>
                <a:spcPct val="100000"/>
              </a:lnSpc>
            </a:pPr>
            <a:r>
              <a:rPr lang="en-US" sz="2000" b="0" i="1" dirty="0"/>
              <a:t>bad board, it is the second one. You often make </a:t>
            </a:r>
          </a:p>
          <a:p>
            <a:pPr>
              <a:lnSpc>
                <a:spcPct val="100000"/>
              </a:lnSpc>
            </a:pPr>
            <a:r>
              <a:rPr lang="en-US" sz="2000" b="0" i="1" dirty="0"/>
              <a:t>the second mistake because you are still focusing </a:t>
            </a:r>
          </a:p>
          <a:p>
            <a:pPr>
              <a:lnSpc>
                <a:spcPct val="100000"/>
              </a:lnSpc>
            </a:pPr>
            <a:r>
              <a:rPr lang="en-US" sz="2000" b="0" i="1" dirty="0"/>
              <a:t>on the first one. Don’t let one mistake cause another!”</a:t>
            </a:r>
            <a:r>
              <a:rPr lang="en-US" sz="2000" b="0" dirty="0"/>
              <a:t>                                                         </a:t>
            </a:r>
          </a:p>
          <a:p>
            <a:pPr algn="r">
              <a:lnSpc>
                <a:spcPct val="100000"/>
              </a:lnSpc>
            </a:pPr>
            <a:r>
              <a:rPr lang="en-US" sz="2000" b="0" dirty="0"/>
              <a:t>- Robert S Todd</a:t>
            </a:r>
            <a:endParaRPr lang="en-NZ" sz="4000" b="0" dirty="0"/>
          </a:p>
        </p:txBody>
      </p:sp>
    </p:spTree>
    <p:extLst>
      <p:ext uri="{BB962C8B-B14F-4D97-AF65-F5344CB8AC3E}">
        <p14:creationId xmlns:p14="http://schemas.microsoft.com/office/powerpoint/2010/main" val="340998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subTnLst>
                                    <p:animClr clrSpc="rgb" dir="cw">
                                      <p:cBhvr override="childStyle">
                                        <p:cTn dur="1" fill="hold" display="0" masterRel="nextClick" afterEffect="1"/>
                                        <p:tgtEl>
                                          <p:spTgt spid="2"/>
                                        </p:tgtEl>
                                        <p:attrNameLst>
                                          <p:attrName>ppt_c</p:attrName>
                                        </p:attrNameLst>
                                      </p:cBhvr>
                                      <p:to>
                                        <a:srgbClr val="009900"/>
                                      </p:to>
                                    </p:animClr>
                                  </p:subTnLst>
                                </p:cTn>
                              </p:par>
                            </p:childTnLst>
                          </p:cTn>
                        </p:par>
                        <p:par>
                          <p:cTn id="8" fill="hold">
                            <p:stCondLst>
                              <p:cond delay="2500"/>
                            </p:stCondLst>
                            <p:childTnLst>
                              <p:par>
                                <p:cTn id="9" presetID="22" presetClass="entr" presetSubtype="1" fill="hold" grpId="0" nodeType="afterEffect">
                                  <p:stCondLst>
                                    <p:cond delay="800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good Luck&quot; photos, royalty-free images, graphics, vectors &amp; videos | Adobe  Stock">
            <a:extLst>
              <a:ext uri="{FF2B5EF4-FFF2-40B4-BE49-F238E27FC236}">
                <a16:creationId xmlns:a16="http://schemas.microsoft.com/office/drawing/2014/main" id="{0A74EAA6-8025-4B45-916E-1F563F9F7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01" y="764704"/>
            <a:ext cx="9067307" cy="338437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F84D7E2-202E-4734-80C8-2AFB597FCC0C}"/>
              </a:ext>
            </a:extLst>
          </p:cNvPr>
          <p:cNvSpPr/>
          <p:nvPr/>
        </p:nvSpPr>
        <p:spPr>
          <a:xfrm>
            <a:off x="1979712" y="4365104"/>
            <a:ext cx="5389617" cy="923330"/>
          </a:xfrm>
          <a:prstGeom prst="rect">
            <a:avLst/>
          </a:prstGeom>
          <a:noFill/>
        </p:spPr>
        <p:txBody>
          <a:bodyPr wrap="none" lIns="91440" tIns="45720" rIns="91440" bIns="45720">
            <a:spAutoFit/>
          </a:bodyPr>
          <a:lstStyle/>
          <a:p>
            <a:pPr algn="ctr"/>
            <a:r>
              <a:rPr lang="en-US" sz="5400" b="0" cap="none" spc="0" dirty="0">
                <a:ln w="0">
                  <a:solidFill>
                    <a:schemeClr val="bg1">
                      <a:lumMod val="50000"/>
                    </a:schemeClr>
                  </a:solidFill>
                </a:ln>
                <a:solidFill>
                  <a:schemeClr val="tx1"/>
                </a:solidFill>
                <a:effectLst>
                  <a:outerShdw blurRad="50800" dist="38100" dir="2700000" algn="tl" rotWithShape="0">
                    <a:schemeClr val="bg2">
                      <a:lumMod val="75000"/>
                      <a:alpha val="40000"/>
                    </a:schemeClr>
                  </a:outerShdw>
                </a:effectLst>
                <a:latin typeface="Agent Orange" panose="00000400000000000000" pitchFamily="2" charset="0"/>
                <a:cs typeface="Agent Orange" panose="00000400000000000000" pitchFamily="2" charset="0"/>
              </a:rPr>
              <a:t>Have fun !</a:t>
            </a:r>
          </a:p>
        </p:txBody>
      </p:sp>
    </p:spTree>
    <p:extLst>
      <p:ext uri="{BB962C8B-B14F-4D97-AF65-F5344CB8AC3E}">
        <p14:creationId xmlns:p14="http://schemas.microsoft.com/office/powerpoint/2010/main" val="3251889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1615064"/>
            <a:ext cx="8229600" cy="2088232"/>
          </a:xfrm>
          <a:prstGeom prst="rect">
            <a:avLst/>
          </a:prstGeom>
        </p:spPr>
        <p:txBody>
          <a:bodyPr vert="horz" lIns="91440" tIns="45720" rIns="91440" bIns="45720" rtlCol="0" anchor="b">
            <a:noAutofit/>
          </a:body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NZ" sz="6600" b="1" i="0" u="none" strike="noStrike" kern="1200" cap="none" spc="0" normalizeH="0" baseline="0" noProof="0" dirty="0">
                <a:ln>
                  <a:noFill/>
                </a:ln>
                <a:solidFill>
                  <a:schemeClr val="tx1"/>
                </a:solidFill>
                <a:effectLst/>
                <a:uLnTx/>
                <a:uFillTx/>
                <a:latin typeface="+mj-lt"/>
                <a:ea typeface="+mj-ea"/>
                <a:cs typeface="+mj-cs"/>
              </a:rPr>
              <a:t>BEGINNERS’ LESSONS</a:t>
            </a:r>
            <a:br>
              <a:rPr kumimoji="0" lang="en-NZ" sz="6000" b="1" i="0" u="none" strike="noStrike" kern="1200" cap="none" spc="0" normalizeH="0" baseline="0" noProof="0" dirty="0">
                <a:ln>
                  <a:noFill/>
                </a:ln>
                <a:solidFill>
                  <a:schemeClr val="tx1"/>
                </a:solidFill>
                <a:effectLst/>
                <a:uLnTx/>
                <a:uFillTx/>
                <a:latin typeface="+mj-lt"/>
                <a:ea typeface="+mj-ea"/>
                <a:cs typeface="+mj-cs"/>
              </a:rPr>
            </a:br>
            <a:r>
              <a:rPr kumimoji="0" lang="en-NZ" sz="6000" b="1" i="0" u="none" strike="noStrike" kern="1200" cap="none" spc="0" normalizeH="0" baseline="0" noProof="0" dirty="0">
                <a:ln>
                  <a:noFill/>
                </a:ln>
                <a:solidFill>
                  <a:schemeClr val="tx1"/>
                </a:solidFill>
                <a:effectLst/>
                <a:uLnTx/>
                <a:uFillTx/>
                <a:latin typeface="+mj-lt"/>
                <a:ea typeface="+mj-ea"/>
                <a:cs typeface="+mj-cs"/>
              </a:rPr>
              <a:t>any questions please ask</a:t>
            </a:r>
          </a:p>
        </p:txBody>
      </p:sp>
      <p:sp>
        <p:nvSpPr>
          <p:cNvPr id="6" name="Subtitle 2"/>
          <p:cNvSpPr txBox="1">
            <a:spLocks/>
          </p:cNvSpPr>
          <p:nvPr/>
        </p:nvSpPr>
        <p:spPr>
          <a:xfrm>
            <a:off x="1979712" y="4200061"/>
            <a:ext cx="6837384" cy="1571600"/>
          </a:xfrm>
          <a:prstGeom prst="rect">
            <a:avLst/>
          </a:prstGeom>
        </p:spPr>
        <p:txBody>
          <a:bodyPr vert="horz">
            <a:normAutofit/>
          </a:bodyPr>
          <a:lstStyle/>
          <a:p>
            <a:pPr marL="274320" marR="0" lvl="0" indent="-274320" algn="r" defTabSz="914400" rtl="0" eaLnBrk="1" fontAlgn="auto" latinLnBrk="0" hangingPunct="1">
              <a:lnSpc>
                <a:spcPct val="100000"/>
              </a:lnSpc>
              <a:spcBef>
                <a:spcPct val="20000"/>
              </a:spcBef>
              <a:spcAft>
                <a:spcPts val="0"/>
              </a:spcAft>
              <a:buClr>
                <a:schemeClr val="accent3"/>
              </a:buClr>
              <a:buSzPct val="95000"/>
              <a:tabLst/>
              <a:defRPr/>
            </a:pPr>
            <a:r>
              <a:rPr kumimoji="0" lang="en-NZ" sz="2800" b="1" i="0" u="none" strike="noStrike" kern="1200" cap="none" spc="0" normalizeH="0" baseline="0" noProof="0" dirty="0">
                <a:ln>
                  <a:noFill/>
                </a:ln>
                <a:effectLst/>
                <a:uLnTx/>
                <a:uFillTx/>
                <a:latin typeface="+mj-lt"/>
                <a:ea typeface="+mn-ea"/>
                <a:cs typeface="+mn-cs"/>
              </a:rPr>
              <a:t>Teacher:</a:t>
            </a:r>
            <a:r>
              <a:rPr kumimoji="0" lang="en-NZ" sz="2800" b="0" i="0" u="none" strike="noStrike" kern="1200" cap="none" spc="0" normalizeH="0" baseline="0" noProof="0" dirty="0">
                <a:ln>
                  <a:noFill/>
                </a:ln>
                <a:effectLst/>
                <a:uLnTx/>
                <a:uFillTx/>
                <a:latin typeface="+mj-lt"/>
                <a:ea typeface="+mn-ea"/>
                <a:cs typeface="+mn-cs"/>
              </a:rPr>
              <a:t>  your name</a:t>
            </a:r>
          </a:p>
          <a:p>
            <a:pPr marL="274320" marR="0" lvl="0" indent="-274320" algn="r" defTabSz="914400" rtl="0" eaLnBrk="1" fontAlgn="auto" latinLnBrk="0" hangingPunct="1">
              <a:lnSpc>
                <a:spcPct val="100000"/>
              </a:lnSpc>
              <a:spcBef>
                <a:spcPct val="20000"/>
              </a:spcBef>
              <a:spcAft>
                <a:spcPts val="0"/>
              </a:spcAft>
              <a:buClr>
                <a:schemeClr val="accent3"/>
              </a:buClr>
              <a:buSzPct val="95000"/>
              <a:tabLst/>
              <a:defRPr/>
            </a:pPr>
            <a:r>
              <a:rPr kumimoji="0" lang="en-NZ" sz="2800" b="1" i="0" u="none" strike="noStrike" kern="1200" cap="none" spc="0" normalizeH="0" baseline="0" noProof="0" dirty="0">
                <a:ln>
                  <a:noFill/>
                </a:ln>
                <a:effectLst/>
                <a:uLnTx/>
                <a:uFillTx/>
                <a:latin typeface="+mj-lt"/>
                <a:ea typeface="+mn-ea"/>
                <a:cs typeface="+mn-cs"/>
              </a:rPr>
              <a:t>Telephone: </a:t>
            </a:r>
            <a:r>
              <a:rPr kumimoji="0" lang="en-NZ" sz="2800" i="0" u="none" strike="noStrike" kern="1200" cap="none" spc="0" normalizeH="0" baseline="0" noProof="0" dirty="0">
                <a:ln>
                  <a:noFill/>
                </a:ln>
                <a:effectLst/>
                <a:uLnTx/>
                <a:uFillTx/>
                <a:latin typeface="+mj-lt"/>
                <a:ea typeface="+mn-ea"/>
                <a:cs typeface="+mn-cs"/>
              </a:rPr>
              <a:t>your number</a:t>
            </a:r>
          </a:p>
          <a:p>
            <a:pPr marL="274320" lvl="0" indent="-274320" algn="r">
              <a:spcBef>
                <a:spcPct val="20000"/>
              </a:spcBef>
              <a:buClr>
                <a:schemeClr val="accent3"/>
              </a:buClr>
              <a:buSzPct val="95000"/>
              <a:defRPr/>
            </a:pPr>
            <a:r>
              <a:rPr kumimoji="0" lang="en-NZ" sz="2800" b="1" i="0" u="none" strike="noStrike" kern="1200" cap="none" spc="0" normalizeH="0" baseline="0" noProof="0" dirty="0">
                <a:ln>
                  <a:noFill/>
                </a:ln>
                <a:effectLst/>
                <a:uLnTx/>
                <a:uFillTx/>
                <a:latin typeface="+mj-lt"/>
                <a:ea typeface="+mn-ea"/>
                <a:cs typeface="+mn-cs"/>
              </a:rPr>
              <a:t>Email: </a:t>
            </a:r>
            <a:r>
              <a:rPr kumimoji="0" lang="en-NZ" sz="2800" i="0" u="none" strike="noStrike" kern="1200" cap="none" spc="0" normalizeH="0" baseline="0" noProof="0" dirty="0">
                <a:ln>
                  <a:noFill/>
                </a:ln>
                <a:effectLst/>
                <a:uLnTx/>
                <a:uFillTx/>
                <a:latin typeface="+mj-lt"/>
                <a:ea typeface="+mn-ea"/>
                <a:cs typeface="+mn-cs"/>
              </a:rPr>
              <a:t>your email</a:t>
            </a:r>
            <a:endParaRPr kumimoji="0" lang="en-NZ" sz="2800" i="1" u="none" strike="noStrike" kern="1200" cap="none" spc="0" normalizeH="0" baseline="0" noProof="0" dirty="0">
              <a:ln>
                <a:noFill/>
              </a:ln>
              <a:effectLst/>
              <a:uLnTx/>
              <a:uFillTx/>
              <a:latin typeface="+mj-lt"/>
              <a:ea typeface="+mn-ea"/>
              <a:cs typeface="+mn-cs"/>
            </a:endParaRPr>
          </a:p>
          <a:p>
            <a:pPr marL="274320" marR="0" lvl="0" indent="-274320" algn="r" defTabSz="914400" rtl="0" eaLnBrk="1" fontAlgn="auto" latinLnBrk="0" hangingPunct="1">
              <a:lnSpc>
                <a:spcPct val="100000"/>
              </a:lnSpc>
              <a:spcBef>
                <a:spcPct val="20000"/>
              </a:spcBef>
              <a:spcAft>
                <a:spcPts val="0"/>
              </a:spcAft>
              <a:buClr>
                <a:schemeClr val="accent3"/>
              </a:buClr>
              <a:buSzPct val="95000"/>
              <a:tabLst/>
              <a:defRPr/>
            </a:pPr>
            <a:endParaRPr kumimoji="0" lang="en-NZ" sz="2800" b="0" i="1" u="none" strike="noStrike" kern="1200" cap="none" spc="0" normalizeH="0" baseline="0" noProof="0" dirty="0">
              <a:ln>
                <a:noFill/>
              </a:ln>
              <a:effectLst/>
              <a:uLnTx/>
              <a:uFillTx/>
              <a:latin typeface="+mj-lt"/>
              <a:ea typeface="+mn-ea"/>
              <a:cs typeface="+mn-cs"/>
            </a:endParaRPr>
          </a:p>
        </p:txBody>
      </p:sp>
    </p:spTree>
    <p:extLst>
      <p:ext uri="{BB962C8B-B14F-4D97-AF65-F5344CB8AC3E}">
        <p14:creationId xmlns:p14="http://schemas.microsoft.com/office/powerpoint/2010/main" val="4030540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908720"/>
          <a:ext cx="8229600" cy="4896546"/>
        </p:xfrm>
        <a:graphic>
          <a:graphicData uri="http://schemas.openxmlformats.org/drawingml/2006/table">
            <a:tbl>
              <a:tblPr firstRow="1" bandRow="1">
                <a:tableStyleId>{93296810-A885-4BE3-A3E7-6D5BEEA58F35}</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816091">
                <a:tc>
                  <a:txBody>
                    <a:bodyPr/>
                    <a:lstStyle/>
                    <a:p>
                      <a:pPr algn="ctr"/>
                      <a:r>
                        <a:rPr lang="en-NZ" sz="2800" dirty="0"/>
                        <a:t>POINT COUNT</a:t>
                      </a:r>
                      <a:endParaRPr lang="en-NZ" sz="2800" dirty="0">
                        <a:latin typeface="+mj-lt"/>
                      </a:endParaRPr>
                    </a:p>
                  </a:txBody>
                  <a:tcPr anchor="ctr">
                    <a:solidFill>
                      <a:srgbClr val="2A700F"/>
                    </a:solidFill>
                  </a:tcPr>
                </a:tc>
                <a:tc>
                  <a:txBody>
                    <a:bodyPr/>
                    <a:lstStyle/>
                    <a:p>
                      <a:pPr algn="ctr"/>
                      <a:r>
                        <a:rPr lang="en-NZ" sz="2800" dirty="0"/>
                        <a:t>BIDDING</a:t>
                      </a:r>
                      <a:endParaRPr lang="en-NZ" sz="2800" dirty="0">
                        <a:latin typeface="+mj-lt"/>
                      </a:endParaRPr>
                    </a:p>
                  </a:txBody>
                  <a:tcPr anchor="ctr">
                    <a:solidFill>
                      <a:srgbClr val="2A700F"/>
                    </a:solidFill>
                  </a:tcPr>
                </a:tc>
                <a:extLst>
                  <a:ext uri="{0D108BD9-81ED-4DB2-BD59-A6C34878D82A}">
                    <a16:rowId xmlns:a16="http://schemas.microsoft.com/office/drawing/2014/main" val="10000"/>
                  </a:ext>
                </a:extLst>
              </a:tr>
              <a:tr h="816091">
                <a:tc>
                  <a:txBody>
                    <a:bodyPr/>
                    <a:lstStyle/>
                    <a:p>
                      <a:pPr algn="ctr"/>
                      <a:r>
                        <a:rPr lang="en-NZ" sz="4400" dirty="0"/>
                        <a:t>12 – 14 </a:t>
                      </a:r>
                      <a:endParaRPr lang="en-NZ" sz="4400" b="1" dirty="0">
                        <a:latin typeface="+mj-lt"/>
                      </a:endParaRPr>
                    </a:p>
                  </a:txBody>
                  <a:tcPr anchor="ctr"/>
                </a:tc>
                <a:tc>
                  <a:txBody>
                    <a:bodyPr/>
                    <a:lstStyle/>
                    <a:p>
                      <a:pPr algn="ctr"/>
                      <a:r>
                        <a:rPr lang="en-NZ" sz="2800" dirty="0"/>
                        <a:t>Open 1NT</a:t>
                      </a:r>
                      <a:endParaRPr lang="en-NZ" sz="2800" dirty="0">
                        <a:latin typeface="+mj-lt"/>
                      </a:endParaRPr>
                    </a:p>
                  </a:txBody>
                  <a:tcPr anchor="ctr"/>
                </a:tc>
                <a:extLst>
                  <a:ext uri="{0D108BD9-81ED-4DB2-BD59-A6C34878D82A}">
                    <a16:rowId xmlns:a16="http://schemas.microsoft.com/office/drawing/2014/main" val="10001"/>
                  </a:ext>
                </a:extLst>
              </a:tr>
              <a:tr h="816091">
                <a:tc>
                  <a:txBody>
                    <a:bodyPr/>
                    <a:lstStyle/>
                    <a:p>
                      <a:pPr algn="ctr"/>
                      <a:r>
                        <a:rPr lang="en-NZ" sz="4400" dirty="0"/>
                        <a:t>15 – 17 </a:t>
                      </a:r>
                      <a:endParaRPr lang="en-NZ" sz="4400" b="1" dirty="0">
                        <a:latin typeface="+mj-lt"/>
                      </a:endParaRPr>
                    </a:p>
                  </a:txBody>
                  <a:tcPr anchor="ctr"/>
                </a:tc>
                <a:tc>
                  <a:txBody>
                    <a:bodyPr/>
                    <a:lstStyle/>
                    <a:p>
                      <a:pPr algn="ctr"/>
                      <a:r>
                        <a:rPr lang="en-NZ" sz="2800" dirty="0"/>
                        <a:t>Bid a suit then rebid 1NT</a:t>
                      </a:r>
                      <a:endParaRPr lang="en-NZ" sz="2800" dirty="0">
                        <a:latin typeface="+mj-lt"/>
                      </a:endParaRPr>
                    </a:p>
                  </a:txBody>
                  <a:tcPr anchor="ctr"/>
                </a:tc>
                <a:extLst>
                  <a:ext uri="{0D108BD9-81ED-4DB2-BD59-A6C34878D82A}">
                    <a16:rowId xmlns:a16="http://schemas.microsoft.com/office/drawing/2014/main" val="10002"/>
                  </a:ext>
                </a:extLst>
              </a:tr>
              <a:tr h="816091">
                <a:tc>
                  <a:txBody>
                    <a:bodyPr/>
                    <a:lstStyle/>
                    <a:p>
                      <a:pPr algn="ctr"/>
                      <a:r>
                        <a:rPr lang="en-NZ" sz="4400" dirty="0"/>
                        <a:t>18 – 19 </a:t>
                      </a:r>
                      <a:endParaRPr lang="en-NZ" sz="4400" b="1" dirty="0">
                        <a:latin typeface="+mj-lt"/>
                      </a:endParaRPr>
                    </a:p>
                  </a:txBody>
                  <a:tcPr anchor="ctr"/>
                </a:tc>
                <a:tc>
                  <a:txBody>
                    <a:bodyPr/>
                    <a:lstStyle/>
                    <a:p>
                      <a:pPr algn="ctr"/>
                      <a:r>
                        <a:rPr lang="en-NZ" sz="2800" dirty="0"/>
                        <a:t>Bid a suit then rebid 2NT</a:t>
                      </a:r>
                      <a:endParaRPr lang="en-NZ" sz="2800" dirty="0">
                        <a:latin typeface="+mj-lt"/>
                      </a:endParaRPr>
                    </a:p>
                  </a:txBody>
                  <a:tcPr anchor="ctr"/>
                </a:tc>
                <a:extLst>
                  <a:ext uri="{0D108BD9-81ED-4DB2-BD59-A6C34878D82A}">
                    <a16:rowId xmlns:a16="http://schemas.microsoft.com/office/drawing/2014/main" val="10003"/>
                  </a:ext>
                </a:extLst>
              </a:tr>
              <a:tr h="816091">
                <a:tc>
                  <a:txBody>
                    <a:bodyPr/>
                    <a:lstStyle/>
                    <a:p>
                      <a:pPr algn="ctr"/>
                      <a:r>
                        <a:rPr lang="en-NZ" sz="4400" dirty="0"/>
                        <a:t>20 – 22</a:t>
                      </a:r>
                      <a:endParaRPr lang="en-NZ" sz="4400" b="1" dirty="0">
                        <a:latin typeface="+mj-lt"/>
                      </a:endParaRPr>
                    </a:p>
                  </a:txBody>
                  <a:tcPr anchor="ctr"/>
                </a:tc>
                <a:tc>
                  <a:txBody>
                    <a:bodyPr/>
                    <a:lstStyle/>
                    <a:p>
                      <a:pPr algn="ctr"/>
                      <a:r>
                        <a:rPr lang="en-NZ" sz="2800" dirty="0">
                          <a:latin typeface="+mj-lt"/>
                        </a:rPr>
                        <a:t>?</a:t>
                      </a:r>
                    </a:p>
                  </a:txBody>
                  <a:tcPr anchor="ctr"/>
                </a:tc>
                <a:extLst>
                  <a:ext uri="{0D108BD9-81ED-4DB2-BD59-A6C34878D82A}">
                    <a16:rowId xmlns:a16="http://schemas.microsoft.com/office/drawing/2014/main" val="10004"/>
                  </a:ext>
                </a:extLst>
              </a:tr>
              <a:tr h="816091">
                <a:tc>
                  <a:txBody>
                    <a:bodyPr/>
                    <a:lstStyle/>
                    <a:p>
                      <a:pPr algn="ctr"/>
                      <a:r>
                        <a:rPr lang="en-NZ" sz="4400" dirty="0"/>
                        <a:t>23+</a:t>
                      </a:r>
                      <a:endParaRPr lang="en-NZ" sz="4400" b="1" dirty="0">
                        <a:latin typeface="+mj-lt"/>
                      </a:endParaRPr>
                    </a:p>
                  </a:txBody>
                  <a:tcPr anchor="ctr"/>
                </a:tc>
                <a:tc>
                  <a:txBody>
                    <a:bodyPr/>
                    <a:lstStyle/>
                    <a:p>
                      <a:pPr algn="ctr"/>
                      <a:r>
                        <a:rPr lang="en-NZ" sz="2800" dirty="0">
                          <a:latin typeface="+mj-lt"/>
                        </a:rPr>
                        <a:t>?</a:t>
                      </a:r>
                    </a:p>
                  </a:txBody>
                  <a:tcPr anchor="ctr"/>
                </a:tc>
                <a:extLst>
                  <a:ext uri="{0D108BD9-81ED-4DB2-BD59-A6C34878D82A}">
                    <a16:rowId xmlns:a16="http://schemas.microsoft.com/office/drawing/2014/main" val="10005"/>
                  </a:ext>
                </a:extLst>
              </a:tr>
            </a:tbl>
          </a:graphicData>
        </a:graphic>
      </p:graphicFrame>
      <p:sp>
        <p:nvSpPr>
          <p:cNvPr id="11" name="Title 1">
            <a:extLst>
              <a:ext uri="{FF2B5EF4-FFF2-40B4-BE49-F238E27FC236}">
                <a16:creationId xmlns:a16="http://schemas.microsoft.com/office/drawing/2014/main" id="{08EA6E52-71C0-4440-856C-E08ED668F670}"/>
              </a:ext>
            </a:extLst>
          </p:cNvPr>
          <p:cNvSpPr>
            <a:spLocks noGrp="1"/>
          </p:cNvSpPr>
          <p:nvPr>
            <p:ph type="title"/>
          </p:nvPr>
        </p:nvSpPr>
        <p:spPr>
          <a:xfrm>
            <a:off x="457200" y="116632"/>
            <a:ext cx="8229600" cy="780696"/>
          </a:xfrm>
        </p:spPr>
        <p:txBody>
          <a:bodyPr>
            <a:normAutofit/>
          </a:bodyPr>
          <a:lstStyle/>
          <a:p>
            <a:r>
              <a:rPr lang="en-NZ" sz="4800" b="1" dirty="0"/>
              <a:t>What you know so far…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768"/>
            <a:ext cx="8229600" cy="780696"/>
          </a:xfrm>
        </p:spPr>
        <p:txBody>
          <a:bodyPr>
            <a:normAutofit/>
          </a:bodyPr>
          <a:lstStyle/>
          <a:p>
            <a:r>
              <a:rPr lang="en-NZ" sz="4800" b="1" dirty="0"/>
              <a:t>Strong Opening Bids</a:t>
            </a:r>
          </a:p>
        </p:txBody>
      </p:sp>
      <p:graphicFrame>
        <p:nvGraphicFramePr>
          <p:cNvPr id="4" name="Content Placeholder 3"/>
          <p:cNvGraphicFramePr>
            <a:graphicFrameLocks noGrp="1"/>
          </p:cNvGraphicFramePr>
          <p:nvPr>
            <p:ph idx="1"/>
          </p:nvPr>
        </p:nvGraphicFramePr>
        <p:xfrm>
          <a:off x="472147" y="2132856"/>
          <a:ext cx="8229600" cy="3071611"/>
        </p:xfrm>
        <a:graphic>
          <a:graphicData uri="http://schemas.openxmlformats.org/drawingml/2006/table">
            <a:tbl>
              <a:tblPr firstRow="1" bandRow="1">
                <a:tableStyleId>{93296810-A885-4BE3-A3E7-6D5BEEA58F35}</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816091">
                <a:tc>
                  <a:txBody>
                    <a:bodyPr/>
                    <a:lstStyle/>
                    <a:p>
                      <a:pPr algn="ctr"/>
                      <a:r>
                        <a:rPr lang="en-NZ" sz="2800" dirty="0"/>
                        <a:t>POINT COUNT</a:t>
                      </a:r>
                      <a:endParaRPr lang="en-NZ" sz="2800" dirty="0">
                        <a:latin typeface="+mj-lt"/>
                      </a:endParaRPr>
                    </a:p>
                  </a:txBody>
                  <a:tcPr anchor="ctr">
                    <a:solidFill>
                      <a:srgbClr val="2A700F"/>
                    </a:solidFill>
                  </a:tcPr>
                </a:tc>
                <a:tc>
                  <a:txBody>
                    <a:bodyPr/>
                    <a:lstStyle/>
                    <a:p>
                      <a:pPr algn="ctr"/>
                      <a:r>
                        <a:rPr lang="en-NZ" sz="2800" dirty="0"/>
                        <a:t>BIDDING</a:t>
                      </a:r>
                      <a:endParaRPr lang="en-NZ" sz="2800" dirty="0">
                        <a:latin typeface="+mj-lt"/>
                      </a:endParaRPr>
                    </a:p>
                  </a:txBody>
                  <a:tcPr anchor="ctr">
                    <a:solidFill>
                      <a:srgbClr val="2A700F"/>
                    </a:solidFill>
                  </a:tcPr>
                </a:tc>
                <a:extLst>
                  <a:ext uri="{0D108BD9-81ED-4DB2-BD59-A6C34878D82A}">
                    <a16:rowId xmlns:a16="http://schemas.microsoft.com/office/drawing/2014/main" val="10000"/>
                  </a:ext>
                </a:extLst>
              </a:tr>
              <a:tr h="816091">
                <a:tc>
                  <a:txBody>
                    <a:bodyPr/>
                    <a:lstStyle/>
                    <a:p>
                      <a:pPr algn="ctr"/>
                      <a:r>
                        <a:rPr lang="en-NZ" sz="4400" dirty="0"/>
                        <a:t>20 – 22</a:t>
                      </a:r>
                      <a:endParaRPr lang="en-NZ" sz="4400" b="1" dirty="0">
                        <a:latin typeface="+mj-lt"/>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NZ" sz="4800" b="1" kern="1200" dirty="0">
                        <a:solidFill>
                          <a:srgbClr val="FF0000"/>
                        </a:solidFill>
                        <a:latin typeface="+mn-lt"/>
                        <a:ea typeface="+mn-ea"/>
                        <a:cs typeface="+mn-cs"/>
                      </a:endParaRPr>
                    </a:p>
                  </a:txBody>
                  <a:tcPr anchor="ctr"/>
                </a:tc>
                <a:extLst>
                  <a:ext uri="{0D108BD9-81ED-4DB2-BD59-A6C34878D82A}">
                    <a16:rowId xmlns:a16="http://schemas.microsoft.com/office/drawing/2014/main" val="10004"/>
                  </a:ext>
                </a:extLst>
              </a:tr>
              <a:tr h="816091">
                <a:tc>
                  <a:txBody>
                    <a:bodyPr/>
                    <a:lstStyle/>
                    <a:p>
                      <a:pPr algn="ctr"/>
                      <a:r>
                        <a:rPr lang="en-NZ" sz="4400" dirty="0"/>
                        <a:t>20+ </a:t>
                      </a:r>
                      <a:r>
                        <a:rPr lang="en-NZ" sz="3600" dirty="0"/>
                        <a:t>(distributional)</a:t>
                      </a:r>
                      <a:endParaRPr lang="en-NZ" sz="4400" dirty="0"/>
                    </a:p>
                    <a:p>
                      <a:pPr algn="ctr"/>
                      <a:r>
                        <a:rPr lang="en-NZ" sz="4400" dirty="0"/>
                        <a:t>23+ </a:t>
                      </a:r>
                      <a:r>
                        <a:rPr lang="en-NZ" sz="3600" dirty="0"/>
                        <a:t>(balanced)</a:t>
                      </a:r>
                      <a:endParaRPr lang="en-NZ" sz="4400" b="1" dirty="0">
                        <a:latin typeface="+mj-lt"/>
                      </a:endParaRPr>
                    </a:p>
                  </a:txBody>
                  <a:tcPr anchor="ctr"/>
                </a:tc>
                <a:tc>
                  <a:txBody>
                    <a:bodyPr/>
                    <a:lstStyle/>
                    <a:p>
                      <a:pPr algn="ctr"/>
                      <a:endParaRPr lang="en-NZ" sz="4800" kern="1200" dirty="0">
                        <a:solidFill>
                          <a:schemeClr val="dk1"/>
                        </a:solidFill>
                        <a:latin typeface="+mn-lt"/>
                        <a:ea typeface="+mn-ea"/>
                        <a:cs typeface="+mn-cs"/>
                      </a:endParaRPr>
                    </a:p>
                  </a:txBody>
                  <a:tcPr anchor="ctr"/>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5285F4AF-0E42-41C1-BA0F-681C68F0B4B4}"/>
              </a:ext>
            </a:extLst>
          </p:cNvPr>
          <p:cNvSpPr txBox="1"/>
          <p:nvPr/>
        </p:nvSpPr>
        <p:spPr>
          <a:xfrm>
            <a:off x="539552" y="1077464"/>
            <a:ext cx="8229600" cy="900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buNone/>
            </a:pPr>
            <a:r>
              <a:rPr lang="en-NZ" sz="3200" b="1" dirty="0">
                <a:ln>
                  <a:solidFill>
                    <a:srgbClr val="2A700F"/>
                  </a:solidFill>
                </a:ln>
                <a:solidFill>
                  <a:srgbClr val="2A700F"/>
                </a:solidFill>
                <a:latin typeface="+mj-lt"/>
              </a:rPr>
              <a:t>There are TWO Strong Opening Bids</a:t>
            </a:r>
            <a:endParaRPr lang="en-NZ" b="1" dirty="0">
              <a:ln>
                <a:solidFill>
                  <a:srgbClr val="2A700F"/>
                </a:solidFill>
              </a:ln>
              <a:solidFill>
                <a:srgbClr val="2A700F"/>
              </a:solidFill>
            </a:endParaRPr>
          </a:p>
        </p:txBody>
      </p:sp>
      <p:sp>
        <p:nvSpPr>
          <p:cNvPr id="8" name="TextBox 7">
            <a:extLst>
              <a:ext uri="{FF2B5EF4-FFF2-40B4-BE49-F238E27FC236}">
                <a16:creationId xmlns:a16="http://schemas.microsoft.com/office/drawing/2014/main" id="{D98232BA-7C35-4323-99E6-1142742392D4}"/>
              </a:ext>
            </a:extLst>
          </p:cNvPr>
          <p:cNvSpPr txBox="1"/>
          <p:nvPr/>
        </p:nvSpPr>
        <p:spPr>
          <a:xfrm>
            <a:off x="5220072" y="2927730"/>
            <a:ext cx="3399323" cy="830997"/>
          </a:xfrm>
          <a:prstGeom prst="rect">
            <a:avLst/>
          </a:prstGeom>
          <a:noFill/>
        </p:spPr>
        <p:txBody>
          <a:bodyPr wrap="square" rtlCol="0">
            <a:spAutoFit/>
          </a:bodyPr>
          <a:lstStyle/>
          <a:p>
            <a:r>
              <a:rPr lang="en-NZ" sz="4800" dirty="0"/>
              <a:t>Open 2NT</a:t>
            </a:r>
            <a:endParaRPr lang="en-NZ" sz="4800" b="1" kern="1200" dirty="0">
              <a:solidFill>
                <a:srgbClr val="FF0000"/>
              </a:solidFill>
              <a:latin typeface="+mn-lt"/>
              <a:ea typeface="+mn-ea"/>
              <a:cs typeface="+mn-cs"/>
            </a:endParaRPr>
          </a:p>
        </p:txBody>
      </p:sp>
      <p:pic>
        <p:nvPicPr>
          <p:cNvPr id="10" name="Picture 4" descr="Transparent Strong Woman Clipart - Pop Art Strong Woman Png, Png Download ,  Transparent Png Image - PNGitem">
            <a:extLst>
              <a:ext uri="{FF2B5EF4-FFF2-40B4-BE49-F238E27FC236}">
                <a16:creationId xmlns:a16="http://schemas.microsoft.com/office/drawing/2014/main" id="{43DB3C14-DBE8-4F2B-AD11-76BBA9CFBDC3}"/>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7910" b="94209" l="10000" r="90000">
                        <a14:foregroundMark x1="33023" y1="7910" x2="33023" y2="7910"/>
                        <a14:foregroundMark x1="49302" y1="93362" x2="53140" y2="94209"/>
                      </a14:backgroundRemoval>
                    </a14:imgEffect>
                  </a14:imgLayer>
                </a14:imgProps>
              </a:ext>
              <a:ext uri="{28A0092B-C50C-407E-A947-70E740481C1C}">
                <a14:useLocalDpi xmlns:a14="http://schemas.microsoft.com/office/drawing/2010/main" val="0"/>
              </a:ext>
            </a:extLst>
          </a:blip>
          <a:srcRect l="19339" t="4271" r="18354" b="4086"/>
          <a:stretch/>
        </p:blipFill>
        <p:spPr bwMode="auto">
          <a:xfrm>
            <a:off x="539552" y="921651"/>
            <a:ext cx="936104" cy="1133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63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88474"/>
            <a:ext cx="8229600" cy="780696"/>
          </a:xfrm>
        </p:spPr>
        <p:txBody>
          <a:bodyPr>
            <a:normAutofit fontScale="90000"/>
          </a:bodyPr>
          <a:lstStyle/>
          <a:p>
            <a:r>
              <a:rPr lang="en-NZ" sz="4900" b="1" dirty="0"/>
              <a:t>STRONG OPENING BIDS – 2NT</a:t>
            </a:r>
            <a:endParaRPr lang="en-NZ" dirty="0"/>
          </a:p>
        </p:txBody>
      </p:sp>
      <p:pic>
        <p:nvPicPr>
          <p:cNvPr id="9" name="Picture 8" descr="Lesson 4 - Hand 1.JPG"/>
          <p:cNvPicPr>
            <a:picLocks noChangeAspect="1"/>
          </p:cNvPicPr>
          <p:nvPr/>
        </p:nvPicPr>
        <p:blipFill>
          <a:blip r:embed="rId3" cstate="print"/>
          <a:stretch>
            <a:fillRect/>
          </a:stretch>
        </p:blipFill>
        <p:spPr>
          <a:xfrm>
            <a:off x="518864" y="2276872"/>
            <a:ext cx="8020021" cy="2004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944697" y="4619429"/>
            <a:ext cx="3168352" cy="1200329"/>
          </a:xfrm>
          <a:prstGeom prst="rect">
            <a:avLst/>
          </a:prstGeom>
          <a:noFill/>
        </p:spPr>
        <p:txBody>
          <a:bodyPr wrap="square" rtlCol="0">
            <a:spAutoFit/>
          </a:bodyPr>
          <a:lstStyle/>
          <a:p>
            <a:pPr algn="ctr"/>
            <a:r>
              <a:rPr lang="en-NZ" sz="3600" b="1" dirty="0">
                <a:latin typeface="+mj-lt"/>
              </a:rPr>
              <a:t>20 – 22 points</a:t>
            </a:r>
          </a:p>
          <a:p>
            <a:pPr algn="ctr"/>
            <a:r>
              <a:rPr lang="en-NZ" sz="3600" b="1" dirty="0">
                <a:solidFill>
                  <a:srgbClr val="FF0000"/>
                </a:solidFill>
                <a:latin typeface="+mj-lt"/>
              </a:rPr>
              <a:t>Balanced hand</a:t>
            </a:r>
            <a:endParaRPr lang="en-NZ" sz="7200" b="1" dirty="0">
              <a:solidFill>
                <a:srgbClr val="FF0000"/>
              </a:solidFill>
              <a:latin typeface="+mj-lt"/>
            </a:endParaRPr>
          </a:p>
        </p:txBody>
      </p:sp>
      <p:pic>
        <p:nvPicPr>
          <p:cNvPr id="3" name="Picture 2" descr="Example Stamp Images, Stock Photos &amp; Vectors | Shutterstock">
            <a:extLst>
              <a:ext uri="{FF2B5EF4-FFF2-40B4-BE49-F238E27FC236}">
                <a16:creationId xmlns:a16="http://schemas.microsoft.com/office/drawing/2014/main" id="{5269919D-1091-4B17-82CC-3FA27B1CFAD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786" b="88214" l="2505" r="95568">
                        <a14:foregroundMark x1="3661" y1="37143" x2="47013" y2="31786"/>
                        <a14:foregroundMark x1="47013" y1="31786" x2="63391" y2="14643"/>
                        <a14:foregroundMark x1="63391" y1="14643" x2="90944" y2="6786"/>
                        <a14:foregroundMark x1="2505" y1="36071" x2="8863" y2="32143"/>
                        <a14:foregroundMark x1="79383" y1="56786" x2="72832" y2="30000"/>
                        <a14:foregroundMark x1="88632" y1="51429" x2="83044" y2="15357"/>
                        <a14:foregroundMark x1="98459" y1="56786" x2="95761" y2="25357"/>
                        <a14:foregroundMark x1="95761" y1="25357" x2="91908" y2="12500"/>
                        <a14:foregroundMark x1="8285" y1="88214" x2="7129" y2="83571"/>
                      </a14:backgroundRemoval>
                    </a14:imgEffect>
                  </a14:imgLayer>
                </a14:imgProps>
              </a:ext>
              <a:ext uri="{28A0092B-C50C-407E-A947-70E740481C1C}">
                <a14:useLocalDpi xmlns:a14="http://schemas.microsoft.com/office/drawing/2010/main" val="0"/>
              </a:ext>
            </a:extLst>
          </a:blip>
          <a:srcRect b="6800"/>
          <a:stretch/>
        </p:blipFill>
        <p:spPr bwMode="auto">
          <a:xfrm rot="583153">
            <a:off x="3404234" y="1229116"/>
            <a:ext cx="2249279" cy="11309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88474"/>
            <a:ext cx="8229600" cy="780696"/>
          </a:xfrm>
        </p:spPr>
        <p:txBody>
          <a:bodyPr>
            <a:normAutofit fontScale="90000"/>
          </a:bodyPr>
          <a:lstStyle/>
          <a:p>
            <a:r>
              <a:rPr lang="en-NZ" sz="4900" b="1" dirty="0"/>
              <a:t>STRONG OPENING BIDS – 2NT</a:t>
            </a:r>
            <a:endParaRPr lang="en-NZ" dirty="0"/>
          </a:p>
        </p:txBody>
      </p:sp>
      <p:sp>
        <p:nvSpPr>
          <p:cNvPr id="6" name="TextBox 5"/>
          <p:cNvSpPr txBox="1"/>
          <p:nvPr/>
        </p:nvSpPr>
        <p:spPr>
          <a:xfrm>
            <a:off x="2944697" y="4619429"/>
            <a:ext cx="3168352" cy="1200329"/>
          </a:xfrm>
          <a:prstGeom prst="rect">
            <a:avLst/>
          </a:prstGeom>
          <a:noFill/>
        </p:spPr>
        <p:txBody>
          <a:bodyPr wrap="square" rtlCol="0">
            <a:spAutoFit/>
          </a:bodyPr>
          <a:lstStyle/>
          <a:p>
            <a:pPr algn="ctr"/>
            <a:r>
              <a:rPr lang="en-NZ" sz="3600" b="1" dirty="0">
                <a:latin typeface="+mj-lt"/>
              </a:rPr>
              <a:t>20 – 22 points</a:t>
            </a:r>
          </a:p>
          <a:p>
            <a:pPr algn="ctr"/>
            <a:r>
              <a:rPr lang="en-NZ" sz="3600" b="1" dirty="0">
                <a:solidFill>
                  <a:srgbClr val="FF0000"/>
                </a:solidFill>
                <a:latin typeface="+mj-lt"/>
              </a:rPr>
              <a:t>Balanced hand</a:t>
            </a:r>
            <a:endParaRPr lang="en-NZ" sz="7200" b="1" dirty="0">
              <a:solidFill>
                <a:srgbClr val="FF0000"/>
              </a:solidFill>
              <a:latin typeface="+mj-lt"/>
            </a:endParaRPr>
          </a:p>
        </p:txBody>
      </p:sp>
      <p:pic>
        <p:nvPicPr>
          <p:cNvPr id="3" name="Picture 2" descr="Example Stamp Images, Stock Photos &amp; Vectors | Shutterstock">
            <a:extLst>
              <a:ext uri="{FF2B5EF4-FFF2-40B4-BE49-F238E27FC236}">
                <a16:creationId xmlns:a16="http://schemas.microsoft.com/office/drawing/2014/main" id="{5269919D-1091-4B17-82CC-3FA27B1CFA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786" b="88214" l="2505" r="95568">
                        <a14:foregroundMark x1="3661" y1="37143" x2="47013" y2="31786"/>
                        <a14:foregroundMark x1="47013" y1="31786" x2="63391" y2="14643"/>
                        <a14:foregroundMark x1="63391" y1="14643" x2="90944" y2="6786"/>
                        <a14:foregroundMark x1="2505" y1="36071" x2="8863" y2="32143"/>
                        <a14:foregroundMark x1="79383" y1="56786" x2="72832" y2="30000"/>
                        <a14:foregroundMark x1="88632" y1="51429" x2="83044" y2="15357"/>
                        <a14:foregroundMark x1="98459" y1="56786" x2="95761" y2="25357"/>
                        <a14:foregroundMark x1="95761" y1="25357" x2="91908" y2="12500"/>
                        <a14:foregroundMark x1="8285" y1="88214" x2="7129" y2="83571"/>
                      </a14:backgroundRemoval>
                    </a14:imgEffect>
                  </a14:imgLayer>
                </a14:imgProps>
              </a:ext>
              <a:ext uri="{28A0092B-C50C-407E-A947-70E740481C1C}">
                <a14:useLocalDpi xmlns:a14="http://schemas.microsoft.com/office/drawing/2010/main" val="0"/>
              </a:ext>
            </a:extLst>
          </a:blip>
          <a:srcRect b="6800"/>
          <a:stretch/>
        </p:blipFill>
        <p:spPr bwMode="auto">
          <a:xfrm rot="583153">
            <a:off x="3404234" y="1229116"/>
            <a:ext cx="2249279" cy="11309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esson 4 - Hand 1.JPG">
            <a:extLst>
              <a:ext uri="{FF2B5EF4-FFF2-40B4-BE49-F238E27FC236}">
                <a16:creationId xmlns:a16="http://schemas.microsoft.com/office/drawing/2014/main" id="{833C43A5-361C-4635-AE77-A51AB4911C1B}"/>
              </a:ext>
            </a:extLst>
          </p:cNvPr>
          <p:cNvPicPr>
            <a:picLocks noChangeAspect="1"/>
          </p:cNvPicPr>
          <p:nvPr/>
        </p:nvPicPr>
        <p:blipFill>
          <a:blip r:embed="rId5" cstate="print"/>
          <a:stretch>
            <a:fillRect/>
          </a:stretch>
        </p:blipFill>
        <p:spPr>
          <a:xfrm>
            <a:off x="561989" y="2338666"/>
            <a:ext cx="8020021" cy="201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2499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97768"/>
            <a:ext cx="6120680" cy="1143000"/>
          </a:xfrm>
        </p:spPr>
        <p:txBody>
          <a:bodyPr>
            <a:normAutofit fontScale="90000"/>
          </a:bodyPr>
          <a:lstStyle/>
          <a:p>
            <a:pPr algn="ctr"/>
            <a:r>
              <a:rPr lang="en-NZ" sz="4400" b="1" dirty="0"/>
              <a:t>RESPONSES TO 2NT (20-22 points)</a:t>
            </a:r>
          </a:p>
        </p:txBody>
      </p:sp>
      <p:sp>
        <p:nvSpPr>
          <p:cNvPr id="3" name="Content Placeholder 2"/>
          <p:cNvSpPr>
            <a:spLocks noGrp="1"/>
          </p:cNvSpPr>
          <p:nvPr>
            <p:ph idx="1"/>
          </p:nvPr>
        </p:nvSpPr>
        <p:spPr>
          <a:xfrm>
            <a:off x="467544" y="1412776"/>
            <a:ext cx="8229600" cy="2736304"/>
          </a:xfrm>
        </p:spPr>
        <p:txBody>
          <a:bodyPr>
            <a:normAutofit fontScale="92500" lnSpcReduction="10000"/>
          </a:bodyPr>
          <a:lstStyle/>
          <a:p>
            <a:pPr marL="357188" indent="-357188"/>
            <a:r>
              <a:rPr lang="en-NZ" sz="3200" dirty="0">
                <a:sym typeface="Symbol"/>
              </a:rPr>
              <a:t>PASS		 </a:t>
            </a:r>
            <a:r>
              <a:rPr lang="en-NZ" sz="3200" dirty="0">
                <a:solidFill>
                  <a:srgbClr val="FF0000"/>
                </a:solidFill>
                <a:sym typeface="Symbol"/>
              </a:rPr>
              <a:t> </a:t>
            </a:r>
            <a:r>
              <a:rPr lang="en-NZ" sz="3200" dirty="0">
                <a:sym typeface="Symbol"/>
              </a:rPr>
              <a:t>0-4 points, no GAME</a:t>
            </a:r>
          </a:p>
          <a:p>
            <a:pPr marL="357188" indent="-357188"/>
            <a:r>
              <a:rPr lang="en-NZ" sz="3200" dirty="0">
                <a:sym typeface="Symbol"/>
              </a:rPr>
              <a:t>3/</a:t>
            </a:r>
            <a:r>
              <a:rPr lang="en-NZ" sz="3200" dirty="0">
                <a:solidFill>
                  <a:srgbClr val="FF0000"/>
                </a:solidFill>
                <a:sym typeface="Symbol"/>
              </a:rPr>
              <a:t></a:t>
            </a:r>
            <a:r>
              <a:rPr lang="en-NZ" sz="3200" dirty="0">
                <a:sym typeface="Symbol"/>
              </a:rPr>
              <a:t> 		 </a:t>
            </a:r>
            <a:r>
              <a:rPr lang="en-NZ" sz="3200" dirty="0">
                <a:solidFill>
                  <a:srgbClr val="FF0000"/>
                </a:solidFill>
                <a:sym typeface="Symbol"/>
              </a:rPr>
              <a:t> </a:t>
            </a:r>
            <a:r>
              <a:rPr lang="en-NZ" sz="3200" dirty="0">
                <a:sym typeface="Symbol"/>
              </a:rPr>
              <a:t>5+ card suit … forcing</a:t>
            </a:r>
          </a:p>
          <a:p>
            <a:pPr marL="357188" indent="-357188"/>
            <a:r>
              <a:rPr lang="en-NZ" sz="3200" b="1" dirty="0">
                <a:sym typeface="Symbol"/>
              </a:rPr>
              <a:t>3</a:t>
            </a:r>
            <a:r>
              <a:rPr lang="en-NZ" sz="3200" b="1" dirty="0">
                <a:solidFill>
                  <a:srgbClr val="FF0000"/>
                </a:solidFill>
                <a:sym typeface="Symbol"/>
              </a:rPr>
              <a:t></a:t>
            </a:r>
            <a:r>
              <a:rPr lang="en-NZ" sz="3200" b="1" dirty="0">
                <a:sym typeface="Symbol"/>
              </a:rPr>
              <a:t>/ 		 </a:t>
            </a:r>
            <a:r>
              <a:rPr lang="en-NZ" sz="3200" b="1" dirty="0">
                <a:solidFill>
                  <a:srgbClr val="FF0000"/>
                </a:solidFill>
                <a:sym typeface="Symbol"/>
              </a:rPr>
              <a:t> </a:t>
            </a:r>
            <a:r>
              <a:rPr lang="en-NZ" sz="3200" b="1" dirty="0">
                <a:sym typeface="Symbol"/>
              </a:rPr>
              <a:t>5-card suit … forcing</a:t>
            </a:r>
          </a:p>
          <a:p>
            <a:pPr marL="357188" indent="-357188"/>
            <a:r>
              <a:rPr lang="en-NZ" sz="3200" b="1" dirty="0">
                <a:sym typeface="Symbol"/>
              </a:rPr>
              <a:t>3NT 		 </a:t>
            </a:r>
            <a:r>
              <a:rPr lang="en-NZ" sz="3200" b="1" dirty="0">
                <a:solidFill>
                  <a:srgbClr val="FF0000"/>
                </a:solidFill>
                <a:sym typeface="Symbol"/>
              </a:rPr>
              <a:t> </a:t>
            </a:r>
            <a:r>
              <a:rPr lang="en-NZ" sz="3200" b="1" dirty="0">
                <a:sym typeface="Symbol"/>
              </a:rPr>
              <a:t>No 5-card major, balanced hand</a:t>
            </a:r>
          </a:p>
          <a:p>
            <a:pPr marL="357188" indent="-357188"/>
            <a:r>
              <a:rPr lang="en-NZ" sz="3200" b="1" dirty="0">
                <a:sym typeface="Symbol"/>
              </a:rPr>
              <a:t>4</a:t>
            </a:r>
            <a:r>
              <a:rPr lang="en-NZ" sz="3200" b="1" dirty="0">
                <a:solidFill>
                  <a:srgbClr val="FF0000"/>
                </a:solidFill>
                <a:sym typeface="Symbol"/>
              </a:rPr>
              <a:t></a:t>
            </a:r>
            <a:r>
              <a:rPr lang="en-NZ" sz="3200" b="1" dirty="0">
                <a:sym typeface="Symbol"/>
              </a:rPr>
              <a:t>/ 	 </a:t>
            </a:r>
            <a:r>
              <a:rPr lang="en-NZ" sz="3200" b="1" dirty="0">
                <a:solidFill>
                  <a:srgbClr val="FF0000"/>
                </a:solidFill>
                <a:sym typeface="Symbol"/>
              </a:rPr>
              <a:t> </a:t>
            </a:r>
            <a:r>
              <a:rPr lang="en-NZ" sz="3200" b="1" dirty="0">
                <a:sym typeface="Symbol"/>
              </a:rPr>
              <a:t>6-card suit</a:t>
            </a:r>
            <a:endParaRPr lang="en-NZ" sz="2400" b="1" dirty="0">
              <a:sym typeface="Symbol"/>
            </a:endParaRPr>
          </a:p>
        </p:txBody>
      </p:sp>
      <p:sp>
        <p:nvSpPr>
          <p:cNvPr id="4" name="TextBox 3"/>
          <p:cNvSpPr txBox="1"/>
          <p:nvPr/>
        </p:nvSpPr>
        <p:spPr>
          <a:xfrm>
            <a:off x="395536" y="4838963"/>
            <a:ext cx="8208912" cy="1077218"/>
          </a:xfrm>
          <a:prstGeom prst="rect">
            <a:avLst/>
          </a:prstGeom>
          <a:gradFill flip="none" rotWithShape="1">
            <a:gsLst>
              <a:gs pos="0">
                <a:srgbClr val="2A700F">
                  <a:tint val="66000"/>
                  <a:satMod val="160000"/>
                </a:srgbClr>
              </a:gs>
              <a:gs pos="50000">
                <a:srgbClr val="2A700F">
                  <a:tint val="44500"/>
                  <a:satMod val="160000"/>
                </a:srgbClr>
              </a:gs>
              <a:gs pos="100000">
                <a:srgbClr val="2A700F">
                  <a:tint val="23500"/>
                  <a:satMod val="160000"/>
                </a:srgbClr>
              </a:gs>
            </a:gsLst>
            <a:path path="circle">
              <a:fillToRect l="50000" t="50000" r="50000" b="50000"/>
            </a:path>
            <a:tileRect/>
          </a:gradFill>
          <a:ln>
            <a:solidFill>
              <a:srgbClr val="2A700F"/>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buNone/>
            </a:pPr>
            <a:r>
              <a:rPr lang="en-NZ" sz="3200" b="1" dirty="0">
                <a:ln>
                  <a:solidFill>
                    <a:srgbClr val="2A700F"/>
                  </a:solidFill>
                </a:ln>
                <a:solidFill>
                  <a:srgbClr val="2A700F"/>
                </a:solidFill>
                <a:latin typeface="+mj-lt"/>
              </a:rPr>
              <a:t>Responses to 2NT openers are similar to 1NT openers … BUT there is no weak option now</a:t>
            </a:r>
            <a:endParaRPr lang="en-NZ" dirty="0">
              <a:ln>
                <a:solidFill>
                  <a:srgbClr val="2A700F"/>
                </a:solidFill>
              </a:ln>
              <a:solidFill>
                <a:srgbClr val="2A700F"/>
              </a:solidFill>
            </a:endParaRPr>
          </a:p>
        </p:txBody>
      </p:sp>
      <p:sp>
        <p:nvSpPr>
          <p:cNvPr id="5" name="Arrow: Left 4">
            <a:extLst>
              <a:ext uri="{FF2B5EF4-FFF2-40B4-BE49-F238E27FC236}">
                <a16:creationId xmlns:a16="http://schemas.microsoft.com/office/drawing/2014/main" id="{E5A413A3-CD23-4219-94FC-10D230F526A2}"/>
              </a:ext>
            </a:extLst>
          </p:cNvPr>
          <p:cNvSpPr/>
          <p:nvPr/>
        </p:nvSpPr>
        <p:spPr>
          <a:xfrm>
            <a:off x="395536" y="3573016"/>
            <a:ext cx="8208912" cy="1152128"/>
          </a:xfrm>
          <a:prstGeom prst="leftArrow">
            <a:avLst>
              <a:gd name="adj1" fmla="val 97950"/>
              <a:gd name="adj2" fmla="val 809"/>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NZ" sz="4000" b="1" dirty="0">
                <a:solidFill>
                  <a:schemeClr val="tx1"/>
                </a:solidFill>
                <a:sym typeface="Symbol"/>
              </a:rPr>
              <a:t>Opener now chooses 3NT or 4 of the major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par>
                          <p:cTn id="30" fill="hold">
                            <p:stCondLst>
                              <p:cond delay="500"/>
                            </p:stCondLst>
                            <p:childTnLst>
                              <p:par>
                                <p:cTn id="31" presetID="2" presetClass="entr" presetSubtype="2" fill="hold" grpId="0" nodeType="afterEffect">
                                  <p:stCondLst>
                                    <p:cond delay="25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1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4"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5" fill="hold">
                            <p:stCondLst>
                              <p:cond delay="2250"/>
                            </p:stCondLst>
                            <p:childTnLst>
                              <p:par>
                                <p:cTn id="36" presetID="2" presetClass="entr" presetSubtype="2" fill="hold" grpId="0" nodeType="afterEffect">
                                  <p:stCondLst>
                                    <p:cond delay="50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1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9"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40" fill="hold">
                            <p:stCondLst>
                              <p:cond delay="4250"/>
                            </p:stCondLst>
                            <p:childTnLst>
                              <p:par>
                                <p:cTn id="41" presetID="42"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sson 8 - Board 2.JPG"/>
          <p:cNvPicPr>
            <a:picLocks noGrp="1" noChangeAspect="1"/>
          </p:cNvPicPr>
          <p:nvPr>
            <p:ph idx="1"/>
          </p:nvPr>
        </p:nvPicPr>
        <p:blipFill>
          <a:blip r:embed="rId2" cstate="print"/>
          <a:stretch>
            <a:fillRect/>
          </a:stretch>
        </p:blipFill>
        <p:spPr>
          <a:xfrm>
            <a:off x="0" y="-6843"/>
            <a:ext cx="9190336" cy="6309319"/>
          </a:xfrm>
        </p:spPr>
      </p:pic>
      <p:pic>
        <p:nvPicPr>
          <p:cNvPr id="7" name="Picture 6" descr="green.JPG"/>
          <p:cNvPicPr>
            <a:picLocks noChangeAspect="1"/>
          </p:cNvPicPr>
          <p:nvPr/>
        </p:nvPicPr>
        <p:blipFill>
          <a:blip r:embed="rId3" cstate="print"/>
          <a:stretch>
            <a:fillRect/>
          </a:stretch>
        </p:blipFill>
        <p:spPr>
          <a:xfrm>
            <a:off x="7020273" y="4725144"/>
            <a:ext cx="2123728" cy="1564733"/>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2195736" y="1065588"/>
            <a:ext cx="288032" cy="275180"/>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6588224" y="3429000"/>
            <a:ext cx="374441" cy="397481"/>
          </a:xfrm>
          <a:prstGeom prst="rect">
            <a:avLst/>
          </a:prstGeom>
          <a:noFill/>
          <a:ln w="9525">
            <a:noFill/>
            <a:miter lim="800000"/>
            <a:headEnd/>
            <a:tailEnd/>
          </a:ln>
        </p:spPr>
      </p:pic>
      <p:pic>
        <p:nvPicPr>
          <p:cNvPr id="1033" name="Picture 9"/>
          <p:cNvPicPr>
            <a:picLocks noChangeAspect="1" noChangeArrowheads="1"/>
          </p:cNvPicPr>
          <p:nvPr/>
        </p:nvPicPr>
        <p:blipFill>
          <a:blip r:embed="rId6" cstate="print"/>
          <a:srcRect/>
          <a:stretch>
            <a:fillRect/>
          </a:stretch>
        </p:blipFill>
        <p:spPr bwMode="auto">
          <a:xfrm>
            <a:off x="2123728" y="5877272"/>
            <a:ext cx="407094" cy="434448"/>
          </a:xfrm>
          <a:prstGeom prst="rect">
            <a:avLst/>
          </a:prstGeom>
          <a:noFill/>
          <a:ln w="9525">
            <a:noFill/>
            <a:miter lim="800000"/>
            <a:headEnd/>
            <a:tailEnd/>
          </a:ln>
        </p:spPr>
      </p:pic>
      <p:pic>
        <p:nvPicPr>
          <p:cNvPr id="14" name="Picture 13" descr="W.JPG"/>
          <p:cNvPicPr>
            <a:picLocks noChangeAspect="1"/>
          </p:cNvPicPr>
          <p:nvPr/>
        </p:nvPicPr>
        <p:blipFill>
          <a:blip r:embed="rId7" cstate="print"/>
          <a:stretch>
            <a:fillRect/>
          </a:stretch>
        </p:blipFill>
        <p:spPr>
          <a:xfrm>
            <a:off x="0" y="3477760"/>
            <a:ext cx="447481" cy="383288"/>
          </a:xfrm>
          <a:prstGeom prst="rect">
            <a:avLst/>
          </a:prstGeom>
        </p:spPr>
      </p:pic>
      <p:pic>
        <p:nvPicPr>
          <p:cNvPr id="11" name="Picture 10" descr="green.JPG"/>
          <p:cNvPicPr>
            <a:picLocks noChangeAspect="1"/>
          </p:cNvPicPr>
          <p:nvPr/>
        </p:nvPicPr>
        <p:blipFill>
          <a:blip r:embed="rId3" cstate="print"/>
          <a:stretch>
            <a:fillRect/>
          </a:stretch>
        </p:blipFill>
        <p:spPr>
          <a:xfrm>
            <a:off x="0" y="0"/>
            <a:ext cx="2123728" cy="1564733"/>
          </a:xfrm>
          <a:prstGeom prst="rect">
            <a:avLst/>
          </a:prstGeom>
        </p:spPr>
      </p:pic>
      <p:sp>
        <p:nvSpPr>
          <p:cNvPr id="12" name="TextBox 11">
            <a:extLst>
              <a:ext uri="{FF2B5EF4-FFF2-40B4-BE49-F238E27FC236}">
                <a16:creationId xmlns:a16="http://schemas.microsoft.com/office/drawing/2014/main" id="{246D0B08-AE9B-4E66-A46E-3BCB348265C7}"/>
              </a:ext>
            </a:extLst>
          </p:cNvPr>
          <p:cNvSpPr txBox="1"/>
          <p:nvPr/>
        </p:nvSpPr>
        <p:spPr>
          <a:xfrm>
            <a:off x="5508104" y="2267346"/>
            <a:ext cx="936104" cy="584775"/>
          </a:xfrm>
          <a:prstGeom prst="rect">
            <a:avLst/>
          </a:prstGeom>
          <a:noFill/>
        </p:spPr>
        <p:txBody>
          <a:bodyPr wrap="square" rtlCol="0">
            <a:spAutoFit/>
          </a:bodyPr>
          <a:lstStyle>
            <a:defPPr>
              <a:defRPr lang="en-US"/>
            </a:defPPr>
            <a:lvl1pPr algn="ctr">
              <a:defRPr sz="3200" b="1">
                <a:effectLst>
                  <a:glow rad="101600">
                    <a:srgbClr val="FECE00">
                      <a:alpha val="60000"/>
                    </a:srgbClr>
                  </a:glow>
                </a:effectLst>
                <a:latin typeface="+mj-lt"/>
              </a:defRPr>
            </a:lvl1pPr>
          </a:lstStyle>
          <a:p>
            <a:r>
              <a:rPr lang="en-NZ" dirty="0"/>
              <a:t>3NT</a:t>
            </a:r>
            <a:r>
              <a:rPr lang="en-NZ" dirty="0">
                <a:solidFill>
                  <a:srgbClr val="FF0000"/>
                </a:solidFill>
                <a:sym typeface="Symbol"/>
              </a:rPr>
              <a:t> </a:t>
            </a:r>
            <a:endParaRPr lang="en-NZ" dirty="0"/>
          </a:p>
        </p:txBody>
      </p:sp>
      <p:sp>
        <p:nvSpPr>
          <p:cNvPr id="13" name="TextBox 12">
            <a:extLst>
              <a:ext uri="{FF2B5EF4-FFF2-40B4-BE49-F238E27FC236}">
                <a16:creationId xmlns:a16="http://schemas.microsoft.com/office/drawing/2014/main" id="{93F57B17-C141-4ACB-A089-19BA01152C3C}"/>
              </a:ext>
            </a:extLst>
          </p:cNvPr>
          <p:cNvSpPr txBox="1"/>
          <p:nvPr/>
        </p:nvSpPr>
        <p:spPr>
          <a:xfrm>
            <a:off x="2729377" y="2986227"/>
            <a:ext cx="3685245" cy="954107"/>
          </a:xfrm>
          <a:prstGeom prst="rect">
            <a:avLst/>
          </a:prstGeom>
          <a:solidFill>
            <a:srgbClr val="B0D7D8"/>
          </a:solidFill>
          <a:ln>
            <a:noFill/>
          </a:ln>
          <a:effectLst>
            <a:softEdge rad="127000"/>
          </a:effectLst>
        </p:spPr>
        <p:txBody>
          <a:bodyPr wrap="square" rtlCol="0">
            <a:spAutoFit/>
          </a:bodyPr>
          <a:lstStyle/>
          <a:p>
            <a:pPr algn="ctr"/>
            <a:r>
              <a:rPr lang="en-NZ" sz="2800" dirty="0"/>
              <a:t>5+ points</a:t>
            </a:r>
          </a:p>
          <a:p>
            <a:pPr algn="ctr"/>
            <a:r>
              <a:rPr lang="en-NZ" sz="2800" dirty="0"/>
              <a:t>Balanced hand</a:t>
            </a:r>
          </a:p>
        </p:txBody>
      </p:sp>
      <p:sp>
        <p:nvSpPr>
          <p:cNvPr id="15" name="Title 1">
            <a:extLst>
              <a:ext uri="{FF2B5EF4-FFF2-40B4-BE49-F238E27FC236}">
                <a16:creationId xmlns:a16="http://schemas.microsoft.com/office/drawing/2014/main" id="{C2B03FAC-282B-4AD4-9376-D12C1534389F}"/>
              </a:ext>
            </a:extLst>
          </p:cNvPr>
          <p:cNvSpPr>
            <a:spLocks noGrp="1"/>
          </p:cNvSpPr>
          <p:nvPr>
            <p:ph type="title"/>
          </p:nvPr>
        </p:nvSpPr>
        <p:spPr>
          <a:xfrm>
            <a:off x="179512" y="124975"/>
            <a:ext cx="1872208" cy="1152128"/>
          </a:xfrm>
        </p:spPr>
        <p:txBody>
          <a:bodyPr>
            <a:noAutofit/>
          </a:bodyPr>
          <a:lstStyle/>
          <a:p>
            <a:pPr algn="ctr"/>
            <a:r>
              <a:rPr lang="en-NZ" sz="2800" b="1" dirty="0">
                <a:solidFill>
                  <a:schemeClr val="bg1"/>
                </a:solidFill>
              </a:rPr>
              <a:t>Responses to 2NT OPENER</a:t>
            </a:r>
          </a:p>
        </p:txBody>
      </p:sp>
      <p:pic>
        <p:nvPicPr>
          <p:cNvPr id="2" name="Picture 2">
            <a:extLst>
              <a:ext uri="{FF2B5EF4-FFF2-40B4-BE49-F238E27FC236}">
                <a16:creationId xmlns:a16="http://schemas.microsoft.com/office/drawing/2014/main" id="{564DB335-6B9A-40B2-ABE1-8946E2CFFB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2068" y="1771290"/>
            <a:ext cx="3886200" cy="7239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731F04D7-DA5F-4E14-9A8F-4082C28A29DE}"/>
              </a:ext>
            </a:extLst>
          </p:cNvPr>
          <p:cNvGrpSpPr/>
          <p:nvPr/>
        </p:nvGrpSpPr>
        <p:grpSpPr>
          <a:xfrm>
            <a:off x="2877712" y="5866343"/>
            <a:ext cx="1014436" cy="400110"/>
            <a:chOff x="2949572" y="5908740"/>
            <a:chExt cx="1014436" cy="400110"/>
          </a:xfrm>
        </p:grpSpPr>
        <p:sp>
          <p:nvSpPr>
            <p:cNvPr id="18" name="Rectangle 17">
              <a:extLst>
                <a:ext uri="{FF2B5EF4-FFF2-40B4-BE49-F238E27FC236}">
                  <a16:creationId xmlns:a16="http://schemas.microsoft.com/office/drawing/2014/main" id="{F7B91451-A513-4A10-9EBD-C505205DB096}"/>
                </a:ext>
              </a:extLst>
            </p:cNvPr>
            <p:cNvSpPr/>
            <p:nvPr/>
          </p:nvSpPr>
          <p:spPr>
            <a:xfrm>
              <a:off x="2949572" y="5937305"/>
              <a:ext cx="914400" cy="333655"/>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TextBox 18">
              <a:extLst>
                <a:ext uri="{FF2B5EF4-FFF2-40B4-BE49-F238E27FC236}">
                  <a16:creationId xmlns:a16="http://schemas.microsoft.com/office/drawing/2014/main" id="{261E1053-F544-4F3B-A031-A9439799DA8E}"/>
                </a:ext>
              </a:extLst>
            </p:cNvPr>
            <p:cNvSpPr txBox="1"/>
            <p:nvPr/>
          </p:nvSpPr>
          <p:spPr>
            <a:xfrm>
              <a:off x="3049608" y="5908740"/>
              <a:ext cx="914400" cy="400110"/>
            </a:xfrm>
            <a:prstGeom prst="rect">
              <a:avLst/>
            </a:prstGeom>
            <a:noFill/>
          </p:spPr>
          <p:txBody>
            <a:bodyPr wrap="square" rtlCol="0">
              <a:spAutoFit/>
            </a:bodyPr>
            <a:lstStyle/>
            <a:p>
              <a:r>
                <a:rPr lang="en-NZ" sz="2000" b="1" dirty="0"/>
                <a:t>YOU</a:t>
              </a:r>
            </a:p>
          </p:txBody>
        </p:sp>
      </p:grpSp>
      <p:sp>
        <p:nvSpPr>
          <p:cNvPr id="16" name="Rectangle 15">
            <a:extLst>
              <a:ext uri="{FF2B5EF4-FFF2-40B4-BE49-F238E27FC236}">
                <a16:creationId xmlns:a16="http://schemas.microsoft.com/office/drawing/2014/main" id="{77AF7CEE-FE08-4455-AA0B-2AF3E890E316}"/>
              </a:ext>
            </a:extLst>
          </p:cNvPr>
          <p:cNvSpPr/>
          <p:nvPr/>
        </p:nvSpPr>
        <p:spPr>
          <a:xfrm>
            <a:off x="2530669" y="1003762"/>
            <a:ext cx="4448569" cy="432048"/>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b="1" dirty="0">
                <a:solidFill>
                  <a:schemeClr val="tx1"/>
                </a:solidFill>
              </a:rPr>
              <a:t>PARTNER</a:t>
            </a:r>
          </a:p>
        </p:txBody>
      </p:sp>
      <p:sp>
        <p:nvSpPr>
          <p:cNvPr id="20" name="Rectangle 19">
            <a:extLst>
              <a:ext uri="{FF2B5EF4-FFF2-40B4-BE49-F238E27FC236}">
                <a16:creationId xmlns:a16="http://schemas.microsoft.com/office/drawing/2014/main" id="{C0E2EF5A-5319-4F4F-AADA-7CD2ECBB0B15}"/>
              </a:ext>
            </a:extLst>
          </p:cNvPr>
          <p:cNvSpPr/>
          <p:nvPr/>
        </p:nvSpPr>
        <p:spPr>
          <a:xfrm>
            <a:off x="425953" y="3421927"/>
            <a:ext cx="2160793" cy="433636"/>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b="1" dirty="0">
                <a:solidFill>
                  <a:schemeClr val="tx1"/>
                </a:solidFill>
              </a:rPr>
              <a:t>HIM</a:t>
            </a:r>
          </a:p>
        </p:txBody>
      </p:sp>
      <p:sp>
        <p:nvSpPr>
          <p:cNvPr id="21" name="Rectangle 20">
            <a:extLst>
              <a:ext uri="{FF2B5EF4-FFF2-40B4-BE49-F238E27FC236}">
                <a16:creationId xmlns:a16="http://schemas.microsoft.com/office/drawing/2014/main" id="{BADD84A6-5542-45D3-A281-9F88D1A26B7B}"/>
              </a:ext>
            </a:extLst>
          </p:cNvPr>
          <p:cNvSpPr/>
          <p:nvPr/>
        </p:nvSpPr>
        <p:spPr>
          <a:xfrm>
            <a:off x="6979238" y="3421527"/>
            <a:ext cx="2160793" cy="433636"/>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b="1" dirty="0">
                <a:solidFill>
                  <a:schemeClr val="tx1"/>
                </a:solidFill>
              </a:rPr>
              <a: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Bigshoulders"/>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9151</TotalTime>
  <Words>1340</Words>
  <Application>Microsoft Office PowerPoint</Application>
  <PresentationFormat>On-screen Show (4:3)</PresentationFormat>
  <Paragraphs>258</Paragraphs>
  <Slides>35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Agent Orange</vt:lpstr>
      <vt:lpstr>Arial</vt:lpstr>
      <vt:lpstr>Bigshoulders</vt:lpstr>
      <vt:lpstr>Calibri</vt:lpstr>
      <vt:lpstr>Gill Sans MT</vt:lpstr>
      <vt:lpstr>Office Theme</vt:lpstr>
      <vt:lpstr>PowerPoint Presentation</vt:lpstr>
      <vt:lpstr>Lesson Ten   Strong Opening Bids</vt:lpstr>
      <vt:lpstr>Rules up until NOW</vt:lpstr>
      <vt:lpstr>What you know so far…</vt:lpstr>
      <vt:lpstr>Strong Opening Bids</vt:lpstr>
      <vt:lpstr>STRONG OPENING BIDS – 2NT</vt:lpstr>
      <vt:lpstr>STRONG OPENING BIDS – 2NT</vt:lpstr>
      <vt:lpstr>RESPONSES TO 2NT (20-22 points)</vt:lpstr>
      <vt:lpstr>Responses to 2NT OPENER</vt:lpstr>
      <vt:lpstr>Responses to 2NT OPENER</vt:lpstr>
      <vt:lpstr>Responses to 2NT OPENER</vt:lpstr>
      <vt:lpstr>PowerPoint Presentation</vt:lpstr>
      <vt:lpstr>PowerPoint Presentation</vt:lpstr>
      <vt:lpstr>STRONG OPENING BIDS</vt:lpstr>
      <vt:lpstr>PowerPoint Presentation</vt:lpstr>
      <vt:lpstr>STRONG OPENING BIDS</vt:lpstr>
      <vt:lpstr>RESPONSES TO 2</vt:lpstr>
      <vt:lpstr>Responses to 2 GAME FORCE</vt:lpstr>
      <vt:lpstr>Responses to 2 GAME FORCE</vt:lpstr>
      <vt:lpstr>Responses to 2 GAME FORCE</vt:lpstr>
      <vt:lpstr>OPENER’S REBIDS AFTER 2</vt:lpstr>
      <vt:lpstr>OPENER’S REBIDS AFTER 2</vt:lpstr>
      <vt:lpstr>OPENER’S REBIDS AFTER 2</vt:lpstr>
      <vt:lpstr>OPENER’S REBIDS AFTER 2</vt:lpstr>
      <vt:lpstr>STRONG OPENING BIDS</vt:lpstr>
      <vt:lpstr>STRONG OPENING BIDS</vt:lpstr>
      <vt:lpstr>STRONG OPENING BIDS</vt:lpstr>
      <vt:lpstr>STRONG OPENING BIDS</vt:lpstr>
      <vt:lpstr>BIDDING TO SLAM</vt:lpstr>
      <vt:lpstr>ASKING FOR ACES USING 4NT</vt:lpstr>
      <vt:lpstr>ASKING FOR KINGS USING 5NT</vt:lpstr>
      <vt:lpstr>ASKING FOR KINGS USING 5NT</vt:lpstr>
      <vt:lpstr>You will discover there is still a lot to learn about the game, but there is  no hurry !  Stick to the basics and master  what you have learnt in these lessons  before trying anything new.  Don’t let people tell you what to do.   Refer to your lesson notes to reinforce how  you should bid and play the hands.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Amanda Smith</dc:creator>
  <cp:lastModifiedBy>Douglas Russell</cp:lastModifiedBy>
  <cp:revision>270</cp:revision>
  <dcterms:created xsi:type="dcterms:W3CDTF">2013-02-20T01:53:33Z</dcterms:created>
  <dcterms:modified xsi:type="dcterms:W3CDTF">2023-12-04T01:31:43Z</dcterms:modified>
</cp:coreProperties>
</file>