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0"/>
  </p:notesMasterIdLst>
  <p:handoutMasterIdLst>
    <p:handoutMasterId r:id="rId21"/>
  </p:handoutMasterIdLst>
  <p:sldIdLst>
    <p:sldId id="463" r:id="rId2"/>
    <p:sldId id="419" r:id="rId3"/>
    <p:sldId id="420" r:id="rId4"/>
    <p:sldId id="421" r:id="rId5"/>
    <p:sldId id="422" r:id="rId6"/>
    <p:sldId id="423" r:id="rId7"/>
    <p:sldId id="424" r:id="rId8"/>
    <p:sldId id="425" r:id="rId9"/>
    <p:sldId id="426" r:id="rId10"/>
    <p:sldId id="427" r:id="rId11"/>
    <p:sldId id="428" r:id="rId12"/>
    <p:sldId id="429" r:id="rId13"/>
    <p:sldId id="430" r:id="rId14"/>
    <p:sldId id="431" r:id="rId15"/>
    <p:sldId id="432" r:id="rId16"/>
    <p:sldId id="433" r:id="rId17"/>
    <p:sldId id="434" r:id="rId18"/>
    <p:sldId id="464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4/02/2023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4/02/2023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1898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65630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26894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7290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4916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8302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0542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7681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591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0" name="Picture 9" descr="Untitled-4.jpg">
            <a:extLst>
              <a:ext uri="{FF2B5EF4-FFF2-40B4-BE49-F238E27FC236}">
                <a16:creationId xmlns:a16="http://schemas.microsoft.com/office/drawing/2014/main" id="{DF918310-8E32-44D9-A7D0-98FE8EB663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pic>
        <p:nvPicPr>
          <p:cNvPr id="12" name="Picture 11" descr="NZ BRIDGE_logo1_tagline_.jpg">
            <a:extLst>
              <a:ext uri="{FF2B5EF4-FFF2-40B4-BE49-F238E27FC236}">
                <a16:creationId xmlns:a16="http://schemas.microsoft.com/office/drawing/2014/main" id="{12866200-2B4D-4185-99FE-EDD5D4EE55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20272" y="331891"/>
            <a:ext cx="1854708" cy="132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Untitled-4.jpg">
            <a:extLst>
              <a:ext uri="{FF2B5EF4-FFF2-40B4-BE49-F238E27FC236}">
                <a16:creationId xmlns:a16="http://schemas.microsoft.com/office/drawing/2014/main" id="{7BB14766-940C-4D8F-AE91-439EFD13F7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2" name="Picture 11" descr="Untitled-4.jpg">
            <a:extLst>
              <a:ext uri="{FF2B5EF4-FFF2-40B4-BE49-F238E27FC236}">
                <a16:creationId xmlns:a16="http://schemas.microsoft.com/office/drawing/2014/main" id="{B9FEBD6F-74D7-4777-BA07-A610D79C37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pic>
        <p:nvPicPr>
          <p:cNvPr id="13" name="Picture 12" descr="NZ BRIDGE_logo1_tagline_.jpg">
            <a:extLst>
              <a:ext uri="{FF2B5EF4-FFF2-40B4-BE49-F238E27FC236}">
                <a16:creationId xmlns:a16="http://schemas.microsoft.com/office/drawing/2014/main" id="{708690C1-AFF0-48FA-A7B8-CEBA393A23B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020272" y="331891"/>
            <a:ext cx="1854708" cy="132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942" y="36353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3" name="Picture 12" descr="Untitled-4.jpg">
            <a:extLst>
              <a:ext uri="{FF2B5EF4-FFF2-40B4-BE49-F238E27FC236}">
                <a16:creationId xmlns:a16="http://schemas.microsoft.com/office/drawing/2014/main" id="{FD8DBC25-1B82-469A-B71B-DDFE2CDD2E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5" name="Picture 14" descr="Untitled-4.jpg">
            <a:extLst>
              <a:ext uri="{FF2B5EF4-FFF2-40B4-BE49-F238E27FC236}">
                <a16:creationId xmlns:a16="http://schemas.microsoft.com/office/drawing/2014/main" id="{9A51BA8B-D3F5-417E-A8BA-F6250C66E3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1" name="Picture 10" descr="Untitled-4.jpg">
            <a:extLst>
              <a:ext uri="{FF2B5EF4-FFF2-40B4-BE49-F238E27FC236}">
                <a16:creationId xmlns:a16="http://schemas.microsoft.com/office/drawing/2014/main" id="{ED300A10-5C28-4B2D-952C-DE125ED0EA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10" name="Picture 9" descr="Untitled-4.jpg">
            <a:extLst>
              <a:ext uri="{FF2B5EF4-FFF2-40B4-BE49-F238E27FC236}">
                <a16:creationId xmlns:a16="http://schemas.microsoft.com/office/drawing/2014/main" id="{4B0A4F20-3B62-4CE6-92BC-3759C910D8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1581247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251520" y="5949280"/>
            <a:ext cx="8640960" cy="288032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628EB63-F3B8-412A-9CDE-99EE4B2A76A5}"/>
              </a:ext>
            </a:extLst>
          </p:cNvPr>
          <p:cNvSpPr txBox="1">
            <a:spLocks/>
          </p:cNvSpPr>
          <p:nvPr/>
        </p:nvSpPr>
        <p:spPr>
          <a:xfrm>
            <a:off x="1551040" y="3873624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0" name="Picture 9" descr="TBC 2012 logo smaller">
            <a:extLst>
              <a:ext uri="{FF2B5EF4-FFF2-40B4-BE49-F238E27FC236}">
                <a16:creationId xmlns:a16="http://schemas.microsoft.com/office/drawing/2014/main" id="{AFBF7BF5-3EBF-4745-8562-A06289082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5576" y="3442363"/>
            <a:ext cx="1584176" cy="1901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2269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A046DD11-A0FE-4F47-830B-CD3760BB1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2830" y="4531748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</a:t>
            </a:r>
            <a:r>
              <a:rPr lang="en-NZ" sz="4900" dirty="0"/>
              <a:t>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284984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797152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4400" b="1" dirty="0">
                <a:latin typeface="+mj-lt"/>
                <a:sym typeface="Symbol"/>
              </a:rPr>
              <a:t></a:t>
            </a:r>
            <a:endParaRPr lang="en-NZ" sz="11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284984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latin typeface="+mj-lt"/>
                <a:sym typeface="Symbol"/>
              </a:rPr>
              <a:t>NT</a:t>
            </a:r>
            <a:endParaRPr lang="en-NZ" sz="11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725144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NZ" sz="4400" b="1" dirty="0">
                <a:solidFill>
                  <a:srgbClr val="FF0000"/>
                </a:solidFill>
                <a:sym typeface="Symbol"/>
              </a:rPr>
              <a:t>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9" name="Picture 8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252258"/>
            <a:ext cx="8712968" cy="16171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EBF13B70-EE7A-45F9-BCED-D993DEA71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5547" y="4459740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0032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140968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ym typeface="Symbol"/>
              </a:rPr>
              <a:t>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4653136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1NT</a:t>
            </a:r>
            <a:endParaRPr lang="en-NZ" sz="11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140968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sym typeface="Symbol"/>
              </a:rPr>
              <a:t></a:t>
            </a:r>
            <a:endParaRPr lang="en-NZ" sz="11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581128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2NT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2" name="Picture 11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196752"/>
            <a:ext cx="8712968" cy="15901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43E9D98B-FFD6-4B74-9AC6-0569F9718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5277" y="4384656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140968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ym typeface="Symbol"/>
              </a:rPr>
              <a:t>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5007" y="4578052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140968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2</a:t>
            </a:r>
            <a:r>
              <a:rPr lang="en-NZ" sz="4400" b="1" dirty="0">
                <a:latin typeface="+mj-lt"/>
                <a:sym typeface="Symbol"/>
              </a:rPr>
              <a:t></a:t>
            </a:r>
            <a:endParaRPr lang="en-NZ" sz="11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581128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3</a:t>
            </a:r>
            <a:r>
              <a:rPr lang="en-NZ" sz="4400" b="1" dirty="0">
                <a:latin typeface="+mj-lt"/>
                <a:sym typeface="Symbol"/>
              </a:rPr>
              <a:t>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3" name="Picture 12" descr="Lesson 4 - Hand 1.JPG"/>
          <p:cNvPicPr>
            <a:picLocks noChangeAspect="1"/>
          </p:cNvPicPr>
          <p:nvPr/>
        </p:nvPicPr>
        <p:blipFill rotWithShape="1">
          <a:blip r:embed="rId4" cstate="print"/>
          <a:srcRect t="-4546"/>
          <a:stretch/>
        </p:blipFill>
        <p:spPr>
          <a:xfrm>
            <a:off x="179512" y="980728"/>
            <a:ext cx="8712968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76096"/>
            <a:ext cx="8784976" cy="780696"/>
          </a:xfrm>
        </p:spPr>
        <p:txBody>
          <a:bodyPr>
            <a:noAutofit/>
          </a:bodyPr>
          <a:lstStyle/>
          <a:p>
            <a:pPr algn="ctr"/>
            <a:r>
              <a:rPr lang="en-NZ" sz="3200" b="1" dirty="0"/>
              <a:t>IF PARTNER HAS SHOWN CLOSE TO GAME POINTS</a:t>
            </a:r>
            <a:br>
              <a:rPr lang="en-NZ" sz="3200" b="1" dirty="0"/>
            </a:br>
            <a:r>
              <a:rPr lang="en-NZ" sz="3200" b="1" dirty="0"/>
              <a:t>(16-17 HCP)</a:t>
            </a:r>
            <a:endParaRPr lang="en-NZ" sz="2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3140968"/>
            <a:ext cx="8568952" cy="26642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04863" lvl="0" indent="-266700"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•"/>
            </a:pPr>
            <a:r>
              <a:rPr lang="en-NZ" sz="3600" b="1" dirty="0">
                <a:latin typeface="+mj-lt"/>
              </a:rPr>
              <a:t>If you are </a:t>
            </a:r>
            <a:r>
              <a:rPr lang="en-NZ" sz="3600" b="1" dirty="0">
                <a:solidFill>
                  <a:srgbClr val="FF0000"/>
                </a:solidFill>
                <a:latin typeface="+mj-lt"/>
              </a:rPr>
              <a:t>MINIMUM </a:t>
            </a:r>
            <a:r>
              <a:rPr lang="en-NZ" sz="36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(6 – 7 points)</a:t>
            </a:r>
            <a:endParaRPr lang="en-NZ" sz="3600" b="1" dirty="0">
              <a:latin typeface="+mj-lt"/>
            </a:endParaRPr>
          </a:p>
          <a:p>
            <a:pPr marL="731520" lvl="1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NZ" sz="3600" b="1" dirty="0">
                <a:latin typeface="+mj-lt"/>
              </a:rPr>
              <a:t>- pass OR</a:t>
            </a:r>
          </a:p>
          <a:p>
            <a:pPr marL="731520" lvl="1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NZ" sz="3600" b="1" dirty="0">
                <a:latin typeface="+mj-lt"/>
              </a:rPr>
              <a:t>- bid one of partner’s suit at lowest level</a:t>
            </a:r>
          </a:p>
          <a:p>
            <a:pPr marL="804863" lvl="0" indent="-266700"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•"/>
            </a:pP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Otherwise bid </a:t>
            </a: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GAME</a:t>
            </a:r>
            <a:endParaRPr kumimoji="0" lang="en-NZ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916832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</a:rPr>
              <a:t>ADD your points to partner’s points </a:t>
            </a:r>
            <a:br>
              <a:rPr lang="en-NZ" sz="3200" b="1" dirty="0">
                <a:solidFill>
                  <a:srgbClr val="2A700F"/>
                </a:solidFill>
              </a:rPr>
            </a:br>
            <a:r>
              <a:rPr lang="en-NZ" sz="3200" b="1" dirty="0">
                <a:solidFill>
                  <a:srgbClr val="2A700F"/>
                </a:solidFill>
              </a:rPr>
              <a:t>to choose the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61C9E23D-B122-476C-BCF6-D2D6C6BB1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500" y="4394122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8024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140968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sym typeface="Symbol"/>
              </a:rPr>
              <a:t>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5007" y="4581128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3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140968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587518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PASS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9" name="Picture 8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980728"/>
            <a:ext cx="8712968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6763A968-BBA7-46CC-B38E-D1682E1CD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2830" y="4365104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212976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697598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3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212976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latin typeface="+mj-lt"/>
                <a:sym typeface="Symbol"/>
              </a:rPr>
              <a:t></a:t>
            </a:r>
            <a:endParaRPr lang="en-NZ" sz="11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659526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4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2" name="Picture 11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164190"/>
            <a:ext cx="8712968" cy="16492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65768"/>
            <a:ext cx="8784976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en-NZ" sz="4000" b="1" dirty="0"/>
              <a:t>IF PARTNER HAS SHOWN GAME VALUES</a:t>
            </a:r>
            <a:br>
              <a:rPr lang="en-NZ" sz="4000" b="1" dirty="0"/>
            </a:br>
            <a:r>
              <a:rPr lang="en-NZ" sz="4000" b="1" dirty="0"/>
              <a:t>(18-19 HCP)</a:t>
            </a:r>
            <a:endParaRPr lang="en-NZ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56420" y="3354090"/>
            <a:ext cx="8568952" cy="266429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38163" lvl="0" indent="-357188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n-NZ" sz="4800" b="1" dirty="0">
                <a:latin typeface="+mj-lt"/>
              </a:rPr>
              <a:t>B</a:t>
            </a:r>
            <a:r>
              <a:rPr kumimoji="0" lang="en-NZ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id </a:t>
            </a:r>
            <a:r>
              <a:rPr kumimoji="0" lang="en-NZ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GAME </a:t>
            </a:r>
            <a:r>
              <a:rPr lang="en-NZ" sz="4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(6 - 13 points)</a:t>
            </a:r>
            <a:endParaRPr lang="en-NZ" sz="4800" b="1" dirty="0">
              <a:solidFill>
                <a:srgbClr val="FF0000"/>
              </a:solidFill>
              <a:latin typeface="+mj-lt"/>
            </a:endParaRPr>
          </a:p>
          <a:p>
            <a:pPr marL="538163" lvl="0" indent="-357188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n-NZ" sz="4800" b="1" dirty="0">
                <a:latin typeface="+mj-lt"/>
              </a:rPr>
              <a:t>Consider</a:t>
            </a:r>
            <a:r>
              <a:rPr lang="en-NZ" sz="4800" b="1" dirty="0">
                <a:solidFill>
                  <a:srgbClr val="FF0000"/>
                </a:solidFill>
                <a:latin typeface="+mj-lt"/>
              </a:rPr>
              <a:t> SLAM </a:t>
            </a:r>
            <a:r>
              <a:rPr lang="en-NZ" sz="4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(14+ points)</a:t>
            </a:r>
            <a:endParaRPr kumimoji="0" lang="en-NZ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AE89B5-F9BF-4538-BC53-7C5BDD37D8D6}"/>
              </a:ext>
            </a:extLst>
          </p:cNvPr>
          <p:cNvSpPr txBox="1"/>
          <p:nvPr/>
        </p:nvSpPr>
        <p:spPr>
          <a:xfrm>
            <a:off x="251520" y="1916832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2A700F"/>
                </a:solidFill>
              </a:rPr>
              <a:t>ADD your points to partner’s points </a:t>
            </a:r>
            <a:br>
              <a:rPr lang="en-NZ" sz="3200" b="1" dirty="0">
                <a:solidFill>
                  <a:srgbClr val="2A700F"/>
                </a:solidFill>
              </a:rPr>
            </a:br>
            <a:r>
              <a:rPr lang="en-NZ" sz="3200" b="1" dirty="0">
                <a:solidFill>
                  <a:srgbClr val="2A700F"/>
                </a:solidFill>
              </a:rPr>
              <a:t>to choose the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9D32610F-43F9-4D74-A224-7DDA1FDE8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4080" y="4437112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28024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2996952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ym typeface="Symbol"/>
              </a:rPr>
              <a:t></a:t>
            </a:r>
            <a:endParaRPr lang="en-NZ" sz="11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87818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2NT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2996952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437112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3NT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9" name="Picture 8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977716"/>
            <a:ext cx="8712968" cy="15901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1615064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any questions please ask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931768" y="4221088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</a:t>
            </a:r>
            <a:r>
              <a:rPr kumimoji="0" lang="en-NZ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your number</a:t>
            </a:r>
          </a:p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 </a:t>
            </a:r>
            <a:r>
              <a:rPr kumimoji="0" lang="en-NZ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your email</a:t>
            </a:r>
            <a:endParaRPr kumimoji="0" lang="en-NZ" sz="28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640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520280"/>
          </a:xfrm>
        </p:spPr>
        <p:txBody>
          <a:bodyPr>
            <a:normAutofit/>
          </a:bodyPr>
          <a:lstStyle/>
          <a:p>
            <a:pPr algn="ctr"/>
            <a:r>
              <a:rPr lang="en-NZ" sz="4900" b="1" dirty="0"/>
              <a:t>Lesson Six</a:t>
            </a:r>
            <a:br>
              <a:rPr lang="en-NZ" sz="4400" b="1" dirty="0"/>
            </a:br>
            <a:br>
              <a:rPr lang="en-NZ" sz="4400" b="1" dirty="0"/>
            </a:br>
            <a:r>
              <a:rPr lang="en-NZ" sz="4400" dirty="0"/>
              <a:t>Responder’s Rebid</a:t>
            </a:r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900" b="1" dirty="0"/>
              <a:t>Basic Rules for Responder’s bids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040"/>
            <a:ext cx="8579296" cy="43018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NZ" sz="4400" b="1" dirty="0">
                <a:solidFill>
                  <a:srgbClr val="FF0000"/>
                </a:solidFill>
              </a:rPr>
              <a:t>1.</a:t>
            </a:r>
            <a:r>
              <a:rPr lang="en-NZ" sz="44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NZ" sz="4400" b="1" dirty="0">
                <a:solidFill>
                  <a:srgbClr val="2A700F"/>
                </a:solidFill>
              </a:rPr>
              <a:t>Support</a:t>
            </a:r>
            <a:r>
              <a:rPr lang="en-NZ" sz="4400" dirty="0"/>
              <a:t> partner’s suit</a:t>
            </a:r>
          </a:p>
          <a:p>
            <a:pPr>
              <a:buNone/>
            </a:pPr>
            <a:r>
              <a:rPr lang="en-NZ" sz="4400" b="1" dirty="0">
                <a:solidFill>
                  <a:srgbClr val="FF0000"/>
                </a:solidFill>
              </a:rPr>
              <a:t>2.</a:t>
            </a:r>
            <a:r>
              <a:rPr lang="en-NZ" sz="4400" dirty="0"/>
              <a:t>	Bid a new suit</a:t>
            </a:r>
          </a:p>
          <a:p>
            <a:pPr>
              <a:buNone/>
            </a:pPr>
            <a:r>
              <a:rPr lang="en-NZ" sz="4400" b="1" dirty="0">
                <a:solidFill>
                  <a:srgbClr val="FF0000"/>
                </a:solidFill>
              </a:rPr>
              <a:t>3.</a:t>
            </a:r>
            <a:r>
              <a:rPr lang="en-NZ" sz="4400" dirty="0"/>
              <a:t>	Bid </a:t>
            </a:r>
            <a:r>
              <a:rPr lang="en-NZ" sz="4400" b="1" dirty="0" err="1">
                <a:solidFill>
                  <a:srgbClr val="2A700F"/>
                </a:solidFill>
              </a:rPr>
              <a:t>NoTrumps</a:t>
            </a:r>
            <a:r>
              <a:rPr lang="en-NZ" sz="4400" b="1" dirty="0">
                <a:solidFill>
                  <a:srgbClr val="2A700F"/>
                </a:solidFill>
              </a:rPr>
              <a:t> … </a:t>
            </a:r>
            <a:r>
              <a:rPr lang="en-NZ" sz="4400" dirty="0"/>
              <a:t>this is the bid           	of last resort</a:t>
            </a:r>
          </a:p>
          <a:p>
            <a:pPr>
              <a:buNone/>
            </a:pPr>
            <a:endParaRPr lang="en-NZ" dirty="0"/>
          </a:p>
          <a:p>
            <a:pPr>
              <a:buNone/>
            </a:pPr>
            <a:endParaRPr lang="en-NZ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sp>
        <p:nvSpPr>
          <p:cNvPr id="5" name="TextBox 4"/>
          <p:cNvSpPr txBox="1"/>
          <p:nvPr/>
        </p:nvSpPr>
        <p:spPr>
          <a:xfrm>
            <a:off x="560588" y="4581128"/>
            <a:ext cx="813690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5400" b="1" dirty="0">
                <a:ln>
                  <a:solidFill>
                    <a:schemeClr val="tx1"/>
                  </a:solidFill>
                </a:ln>
                <a:solidFill>
                  <a:srgbClr val="2A700F"/>
                </a:solidFill>
                <a:latin typeface="+mj-lt"/>
              </a:rPr>
              <a:t>You have 3 choices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400" b="1" dirty="0"/>
              <a:t>Basic Rules for Responder’s Rebid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730" y="1645056"/>
            <a:ext cx="8229600" cy="3240360"/>
          </a:xfrm>
        </p:spPr>
        <p:txBody>
          <a:bodyPr>
            <a:normAutofit/>
          </a:bodyPr>
          <a:lstStyle/>
          <a:p>
            <a:pPr marL="357188" indent="-357188"/>
            <a:r>
              <a:rPr lang="en-NZ" sz="4000" dirty="0"/>
              <a:t>This is likely to be the final bid of the auction</a:t>
            </a:r>
          </a:p>
          <a:p>
            <a:r>
              <a:rPr lang="en-NZ" sz="4000" dirty="0"/>
              <a:t> Responder has 2 decisions to make:</a:t>
            </a:r>
          </a:p>
          <a:p>
            <a:pPr marL="342900" lvl="1" indent="0">
              <a:buNone/>
            </a:pPr>
            <a:r>
              <a:rPr lang="en-NZ" sz="4000" dirty="0"/>
              <a:t> - Choice of suit or </a:t>
            </a:r>
            <a:r>
              <a:rPr lang="en-NZ" sz="4000" dirty="0" err="1"/>
              <a:t>NoTrumps</a:t>
            </a:r>
            <a:endParaRPr lang="en-NZ" sz="4000" dirty="0"/>
          </a:p>
          <a:p>
            <a:pPr marL="342900" lvl="1" indent="0">
              <a:buNone/>
            </a:pPr>
            <a:r>
              <a:rPr lang="en-NZ" sz="4000" dirty="0"/>
              <a:t> - Choice of level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F0C578A-E528-4630-B058-5473BE6AF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885416"/>
            <a:ext cx="5199841" cy="13410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400" b="1" dirty="0"/>
              <a:t>Basic Rules for Responder’s Rebid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 marL="357188" indent="-357188"/>
            <a:r>
              <a:rPr lang="en-NZ" sz="2800" dirty="0"/>
              <a:t>Give preference to one of partner’s suits </a:t>
            </a:r>
          </a:p>
          <a:p>
            <a:pPr marL="357188" indent="-357188">
              <a:buNone/>
            </a:pPr>
            <a:r>
              <a:rPr lang="en-NZ" sz="2800" dirty="0"/>
              <a:t>	… preferably a major</a:t>
            </a:r>
          </a:p>
          <a:p>
            <a:pPr marL="357188" indent="-357188"/>
            <a:r>
              <a:rPr lang="en-NZ" sz="2800" dirty="0"/>
              <a:t>Bid </a:t>
            </a:r>
            <a:r>
              <a:rPr lang="en-NZ" sz="2800" dirty="0" err="1"/>
              <a:t>NoTrumps</a:t>
            </a:r>
            <a:r>
              <a:rPr lang="en-NZ" sz="2800" dirty="0"/>
              <a:t> with no fit and some strength in the unbid suit(s)</a:t>
            </a:r>
          </a:p>
          <a:p>
            <a:pPr marL="357188" indent="-357188"/>
            <a:r>
              <a:rPr lang="en-NZ" sz="2800" dirty="0"/>
              <a:t>Rebid own 6+ suit</a:t>
            </a:r>
          </a:p>
          <a:p>
            <a:pPr>
              <a:buNone/>
            </a:pPr>
            <a:r>
              <a:rPr lang="en-NZ" sz="4800" b="1" dirty="0">
                <a:solidFill>
                  <a:srgbClr val="2A700F"/>
                </a:solidFill>
              </a:rPr>
              <a:t>AND AT THE SAME TIME</a:t>
            </a:r>
          </a:p>
          <a:p>
            <a:pPr>
              <a:buNone/>
            </a:pPr>
            <a:r>
              <a:rPr lang="en-NZ" sz="2800" dirty="0"/>
              <a:t>Describe the quality of your hand</a:t>
            </a:r>
          </a:p>
          <a:p>
            <a:pPr>
              <a:buNone/>
            </a:pPr>
            <a:r>
              <a:rPr lang="en-NZ" sz="2800" b="1" dirty="0">
                <a:solidFill>
                  <a:schemeClr val="tx2"/>
                </a:solidFill>
              </a:rPr>
              <a:t>   </a:t>
            </a:r>
            <a:r>
              <a:rPr lang="en-NZ" sz="3200" b="1" dirty="0">
                <a:solidFill>
                  <a:srgbClr val="2A700F"/>
                </a:solidFill>
              </a:rPr>
              <a:t>MINIMUM, NEARLY GAME </a:t>
            </a:r>
          </a:p>
          <a:p>
            <a:pPr lvl="1">
              <a:buNone/>
            </a:pPr>
            <a:r>
              <a:rPr lang="en-NZ" sz="3200" b="1" dirty="0">
                <a:solidFill>
                  <a:srgbClr val="2A700F"/>
                </a:solidFill>
              </a:rPr>
              <a:t>             or GAME</a:t>
            </a:r>
          </a:p>
          <a:p>
            <a:pPr lvl="1"/>
            <a:endParaRPr lang="en-NZ" dirty="0"/>
          </a:p>
          <a:p>
            <a:pPr lvl="1"/>
            <a:endParaRPr lang="en-NZ" dirty="0"/>
          </a:p>
        </p:txBody>
      </p:sp>
      <p:pic>
        <p:nvPicPr>
          <p:cNvPr id="1026" name="Picture 2" descr="C:\Users\amanda.smith\AppData\Local\Microsoft\Windows\Temporary Internet Files\Content.IE5\93RJFYG6\MC90043247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077072"/>
            <a:ext cx="2005831" cy="24807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91264" cy="780696"/>
          </a:xfrm>
        </p:spPr>
        <p:txBody>
          <a:bodyPr>
            <a:normAutofit/>
          </a:bodyPr>
          <a:lstStyle/>
          <a:p>
            <a:r>
              <a:rPr lang="en-NZ" b="1" dirty="0"/>
              <a:t>What is the correct level?</a:t>
            </a:r>
          </a:p>
        </p:txBody>
      </p:sp>
      <p:pic>
        <p:nvPicPr>
          <p:cNvPr id="2050" name="Picture 2" descr="C:\Users\Amanda\AppData\Local\Microsoft\Windows\Temporary Internet Files\Content.IE5\MSP0B8H6\MC9004344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61424"/>
            <a:ext cx="2625253" cy="3677802"/>
          </a:xfrm>
          <a:prstGeom prst="rect">
            <a:avLst/>
          </a:prstGeom>
          <a:noFill/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67544" y="1185360"/>
            <a:ext cx="7848872" cy="648072"/>
          </a:xfrm>
        </p:spPr>
        <p:txBody>
          <a:bodyPr>
            <a:normAutofit/>
          </a:bodyPr>
          <a:lstStyle/>
          <a:p>
            <a:r>
              <a:rPr lang="en-NZ" sz="2800" dirty="0"/>
              <a:t> It depends on what partner has shown</a:t>
            </a:r>
            <a:endParaRPr lang="en-NZ" sz="3200" b="1" dirty="0">
              <a:solidFill>
                <a:schemeClr val="tx2"/>
              </a:solidFill>
            </a:endParaRPr>
          </a:p>
          <a:p>
            <a:pPr lvl="1"/>
            <a:endParaRPr lang="en-NZ" dirty="0"/>
          </a:p>
          <a:p>
            <a:pPr lvl="1"/>
            <a:endParaRPr lang="en-NZ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6232"/>
              </p:ext>
            </p:extLst>
          </p:nvPr>
        </p:nvGraphicFramePr>
        <p:xfrm>
          <a:off x="755576" y="1833432"/>
          <a:ext cx="4464496" cy="43559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1512">
                <a:tc>
                  <a:txBody>
                    <a:bodyPr/>
                    <a:lstStyle/>
                    <a:p>
                      <a:pPr algn="ctr"/>
                      <a:r>
                        <a:rPr lang="en-NZ" sz="4000" dirty="0"/>
                        <a:t>GAME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>
                    <a:solidFill>
                      <a:srgbClr val="2A700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4000" dirty="0"/>
                        <a:t>18 - 19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>
                    <a:solidFill>
                      <a:srgbClr val="2A7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4149">
                <a:tc>
                  <a:txBody>
                    <a:bodyPr/>
                    <a:lstStyle/>
                    <a:p>
                      <a:pPr algn="ctr"/>
                      <a:r>
                        <a:rPr lang="en-NZ" sz="4000" dirty="0"/>
                        <a:t>CLOSE TO GAME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4000" dirty="0"/>
                        <a:t>16 - 17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4149">
                <a:tc>
                  <a:txBody>
                    <a:bodyPr/>
                    <a:lstStyle/>
                    <a:p>
                      <a:pPr algn="ctr"/>
                      <a:r>
                        <a:rPr lang="en-NZ" sz="3600" dirty="0"/>
                        <a:t>MINIMUM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4000" dirty="0"/>
                        <a:t>12 - 15</a:t>
                      </a:r>
                      <a:endParaRPr lang="en-NZ" sz="4000" b="1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91264" cy="780696"/>
          </a:xfrm>
        </p:spPr>
        <p:txBody>
          <a:bodyPr>
            <a:normAutofit fontScale="90000"/>
          </a:bodyPr>
          <a:lstStyle/>
          <a:p>
            <a:r>
              <a:rPr lang="en-NZ" sz="4400" b="1" dirty="0"/>
              <a:t>IF PARTNER HAS SHOWN MINIMUM</a:t>
            </a:r>
            <a:endParaRPr lang="en-NZ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8" y="4725144"/>
          <a:ext cx="8075240" cy="1080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7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7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en-NZ" sz="6000" dirty="0"/>
                        <a:t>12 - 15</a:t>
                      </a:r>
                      <a:endParaRPr lang="en-NZ" sz="6000" b="1" dirty="0">
                        <a:latin typeface="+mj-lt"/>
                      </a:endParaRPr>
                    </a:p>
                  </a:txBody>
                  <a:tcPr anchor="ctr">
                    <a:solidFill>
                      <a:srgbClr val="2A700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5400" dirty="0"/>
                        <a:t>Minimum</a:t>
                      </a:r>
                      <a:endParaRPr lang="en-NZ" sz="6000" b="1" dirty="0">
                        <a:latin typeface="+mj-lt"/>
                      </a:endParaRPr>
                    </a:p>
                  </a:txBody>
                  <a:tcPr anchor="ctr">
                    <a:solidFill>
                      <a:srgbClr val="2A70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23528" y="1329376"/>
            <a:ext cx="8568952" cy="2664296"/>
          </a:xfrm>
          <a:prstGeom prst="rect">
            <a:avLst/>
          </a:prstGeom>
          <a:ln>
            <a:noFill/>
          </a:ln>
        </p:spPr>
        <p:txBody>
          <a:bodyPr vert="horz">
            <a:normAutofit fontScale="85000" lnSpcReduction="10000"/>
          </a:bodyPr>
          <a:lstStyle/>
          <a:p>
            <a:pPr marL="447675" lvl="0" indent="-357188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n-NZ" sz="3600" b="1" dirty="0"/>
              <a:t>If you are </a:t>
            </a:r>
            <a:r>
              <a:rPr lang="en-NZ" sz="3600" b="1" dirty="0">
                <a:solidFill>
                  <a:srgbClr val="FF0000"/>
                </a:solidFill>
              </a:rPr>
              <a:t>MINIMUM </a:t>
            </a:r>
            <a:r>
              <a:rPr lang="en-NZ" sz="3600" b="1" dirty="0">
                <a:solidFill>
                  <a:schemeClr val="accent6">
                    <a:lumMod val="50000"/>
                  </a:schemeClr>
                </a:solidFill>
              </a:rPr>
              <a:t>(6-9)</a:t>
            </a:r>
            <a:r>
              <a:rPr lang="en-NZ" sz="3600" b="1" dirty="0"/>
              <a:t>; pass or 1NT or      suit preference at lowest level</a:t>
            </a:r>
          </a:p>
          <a:p>
            <a:pPr marL="447675" lvl="0" indent="-357188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If you are </a:t>
            </a: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CLOSE TO GAME </a:t>
            </a: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(10-12)</a:t>
            </a:r>
            <a:r>
              <a:rPr kumimoji="0" lang="en-N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; invite</a:t>
            </a:r>
          </a:p>
          <a:p>
            <a:pPr marL="447675" lvl="0" indent="-357188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</a:pPr>
            <a:r>
              <a:rPr lang="en-NZ" sz="3600" b="1" dirty="0"/>
              <a:t>If you have </a:t>
            </a:r>
            <a:r>
              <a:rPr lang="en-NZ" sz="3600" b="1" dirty="0">
                <a:solidFill>
                  <a:srgbClr val="FF0000"/>
                </a:solidFill>
              </a:rPr>
              <a:t>GAME</a:t>
            </a:r>
            <a:r>
              <a:rPr lang="en-NZ" sz="3600" b="1" dirty="0"/>
              <a:t> </a:t>
            </a:r>
            <a:r>
              <a:rPr lang="en-NZ" sz="3600" b="1" dirty="0">
                <a:solidFill>
                  <a:schemeClr val="accent6">
                    <a:lumMod val="50000"/>
                  </a:schemeClr>
                </a:solidFill>
              </a:rPr>
              <a:t>(13+)</a:t>
            </a:r>
            <a:r>
              <a:rPr lang="en-NZ" sz="3600" b="1" dirty="0"/>
              <a:t> values; bid to game</a:t>
            </a:r>
            <a:endParaRPr kumimoji="0" lang="en-NZ" sz="2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14908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ADD your points to partner’s points to choose the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068960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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9" name="Picture 8" descr="Lesson 4 - Hand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052736"/>
            <a:ext cx="8568952" cy="18412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403648" y="4581128"/>
            <a:ext cx="21962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068960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074" name="Picture 2" descr="C:\Users\Amanda\AppData\Local\Microsoft\Windows\Temporary Internet Files\Content.IE5\DLMTVB4T\MC90043154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3539" y="4455654"/>
            <a:ext cx="1925674" cy="192567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860032" y="4509120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PASS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Amanda\AppData\Local\Microsoft\Windows\Temporary Internet Files\Content.IE5\DLMTVB4T\MC900431548[1].png">
            <a:extLst>
              <a:ext uri="{FF2B5EF4-FFF2-40B4-BE49-F238E27FC236}">
                <a16:creationId xmlns:a16="http://schemas.microsoft.com/office/drawing/2014/main" id="{5B82F48A-0F6D-4D73-BC9D-9F6C6D5FD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5547" y="4383646"/>
            <a:ext cx="1925674" cy="192567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80696"/>
          </a:xfrm>
        </p:spPr>
        <p:txBody>
          <a:bodyPr>
            <a:normAutofit/>
          </a:bodyPr>
          <a:lstStyle/>
          <a:p>
            <a:r>
              <a:rPr lang="en-NZ" sz="4900" b="1" dirty="0"/>
              <a:t>Responder’s Hand</a:t>
            </a:r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3212976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Opener</a:t>
            </a:r>
          </a:p>
          <a:p>
            <a:pPr algn="ctr"/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solidFill>
                  <a:srgbClr val="FF0000"/>
                </a:solidFill>
                <a:latin typeface="+mj-lt"/>
                <a:sym typeface="Symbol"/>
              </a:rPr>
              <a:t></a:t>
            </a:r>
            <a:endParaRPr lang="en-NZ" sz="11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72514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4400" b="1" dirty="0">
                <a:latin typeface="+mj-lt"/>
                <a:sym typeface="Symbol"/>
              </a:rPr>
              <a:t></a:t>
            </a:r>
            <a:endParaRPr lang="en-NZ" sz="11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212976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u="sng" dirty="0">
                <a:latin typeface="+mj-lt"/>
              </a:rPr>
              <a:t>Responder</a:t>
            </a:r>
            <a:r>
              <a:rPr lang="en-NZ" sz="4400" b="1" dirty="0">
                <a:latin typeface="+mj-lt"/>
              </a:rPr>
              <a:t> 1</a:t>
            </a:r>
            <a:r>
              <a:rPr lang="en-NZ" sz="4400" b="1" dirty="0">
                <a:latin typeface="+mj-lt"/>
                <a:sym typeface="Symbol"/>
              </a:rPr>
              <a:t></a:t>
            </a:r>
            <a:endParaRPr lang="en-NZ" sz="11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653136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>
                <a:latin typeface="+mj-lt"/>
              </a:rPr>
              <a:t>2</a:t>
            </a:r>
            <a:r>
              <a:rPr lang="en-NZ" sz="11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NZ" sz="4400" b="1" dirty="0">
                <a:solidFill>
                  <a:srgbClr val="FF0000"/>
                </a:solidFill>
                <a:sym typeface="Symbol"/>
              </a:rPr>
              <a:t></a:t>
            </a:r>
            <a:endParaRPr lang="en-NZ" sz="4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2" name="Picture 11" descr="Lesson 4 - Hand 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980729"/>
            <a:ext cx="8640960" cy="18176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igshoulders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9117</TotalTime>
  <Words>467</Words>
  <Application>Microsoft Office PowerPoint</Application>
  <PresentationFormat>On-screen Show (4:3)</PresentationFormat>
  <Paragraphs>117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Bigshoulders</vt:lpstr>
      <vt:lpstr>Calibri</vt:lpstr>
      <vt:lpstr>Gill Sans MT</vt:lpstr>
      <vt:lpstr>Wingdings 2</vt:lpstr>
      <vt:lpstr>Office Theme</vt:lpstr>
      <vt:lpstr>PowerPoint Presentation</vt:lpstr>
      <vt:lpstr>Lesson Six  Responder’s Rebid</vt:lpstr>
      <vt:lpstr>Basic Rules for Responder’s bids</vt:lpstr>
      <vt:lpstr>Basic Rules for Responder’s Rebid</vt:lpstr>
      <vt:lpstr>Basic Rules for Responder’s Rebid</vt:lpstr>
      <vt:lpstr>What is the correct level?</vt:lpstr>
      <vt:lpstr>IF PARTNER HAS SHOWN MINIMUM</vt:lpstr>
      <vt:lpstr>Responder’s Hand</vt:lpstr>
      <vt:lpstr>Responder’s Hand</vt:lpstr>
      <vt:lpstr>Responder’s Hand</vt:lpstr>
      <vt:lpstr>Responder’s Hand</vt:lpstr>
      <vt:lpstr>Responder’s Hand</vt:lpstr>
      <vt:lpstr>IF PARTNER HAS SHOWN CLOSE TO GAME POINTS (16-17 HCP)</vt:lpstr>
      <vt:lpstr>Responder’s Hand</vt:lpstr>
      <vt:lpstr>Responder’s Hand</vt:lpstr>
      <vt:lpstr>IF PARTNER HAS SHOWN GAME VALUES (18-19 HCP)</vt:lpstr>
      <vt:lpstr>Responder’s Hand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264</cp:revision>
  <dcterms:created xsi:type="dcterms:W3CDTF">2013-02-20T01:53:33Z</dcterms:created>
  <dcterms:modified xsi:type="dcterms:W3CDTF">2023-02-04T02:24:31Z</dcterms:modified>
</cp:coreProperties>
</file>