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  <p:sldMasterId id="2147483686" r:id="rId2"/>
  </p:sldMasterIdLst>
  <p:notesMasterIdLst>
    <p:notesMasterId r:id="rId14"/>
  </p:notesMasterIdLst>
  <p:handoutMasterIdLst>
    <p:handoutMasterId r:id="rId15"/>
  </p:handoutMasterIdLst>
  <p:sldIdLst>
    <p:sldId id="418" r:id="rId3"/>
    <p:sldId id="419" r:id="rId4"/>
    <p:sldId id="420" r:id="rId5"/>
    <p:sldId id="421" r:id="rId6"/>
    <p:sldId id="422" r:id="rId7"/>
    <p:sldId id="423" r:id="rId8"/>
    <p:sldId id="424" r:id="rId9"/>
    <p:sldId id="425" r:id="rId10"/>
    <p:sldId id="426" r:id="rId11"/>
    <p:sldId id="427" r:id="rId12"/>
    <p:sldId id="428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B7DF"/>
    <a:srgbClr val="2A70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A59E04-E320-46D5-BA4C-95DA14712D33}" v="4" dt="2023-02-07T09:24:00.1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77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Kalma" userId="9ef0d98050134a70" providerId="LiveId" clId="{C8A59E04-E320-46D5-BA4C-95DA14712D33}"/>
    <pc:docChg chg="custSel modSld modMainMaster">
      <pc:chgData name="Anna Kalma" userId="9ef0d98050134a70" providerId="LiveId" clId="{C8A59E04-E320-46D5-BA4C-95DA14712D33}" dt="2023-02-07T09:24:55.968" v="11" actId="478"/>
      <pc:docMkLst>
        <pc:docMk/>
      </pc:docMkLst>
      <pc:sldChg chg="modSp">
        <pc:chgData name="Anna Kalma" userId="9ef0d98050134a70" providerId="LiveId" clId="{C8A59E04-E320-46D5-BA4C-95DA14712D33}" dt="2023-02-07T09:23:35.595" v="0"/>
        <pc:sldMkLst>
          <pc:docMk/>
          <pc:sldMk cId="1651461181" sldId="418"/>
        </pc:sldMkLst>
        <pc:spChg chg="mod">
          <ac:chgData name="Anna Kalma" userId="9ef0d98050134a70" providerId="LiveId" clId="{C8A59E04-E320-46D5-BA4C-95DA14712D33}" dt="2023-02-07T09:23:35.595" v="0"/>
          <ac:spMkLst>
            <pc:docMk/>
            <pc:sldMk cId="1651461181" sldId="418"/>
            <ac:spMk id="9" creationId="{00000000-0000-0000-0000-000000000000}"/>
          </ac:spMkLst>
        </pc:spChg>
      </pc:sldChg>
      <pc:sldChg chg="modSp mod">
        <pc:chgData name="Anna Kalma" userId="9ef0d98050134a70" providerId="LiveId" clId="{C8A59E04-E320-46D5-BA4C-95DA14712D33}" dt="2023-02-07T09:23:35.739" v="1" actId="27636"/>
        <pc:sldMkLst>
          <pc:docMk/>
          <pc:sldMk cId="0" sldId="420"/>
        </pc:sldMkLst>
        <pc:spChg chg="mod">
          <ac:chgData name="Anna Kalma" userId="9ef0d98050134a70" providerId="LiveId" clId="{C8A59E04-E320-46D5-BA4C-95DA14712D33}" dt="2023-02-07T09:23:35.739" v="1" actId="27636"/>
          <ac:spMkLst>
            <pc:docMk/>
            <pc:sldMk cId="0" sldId="420"/>
            <ac:spMk id="3" creationId="{00000000-0000-0000-0000-000000000000}"/>
          </ac:spMkLst>
        </pc:spChg>
      </pc:sldChg>
      <pc:sldChg chg="modSp mod">
        <pc:chgData name="Anna Kalma" userId="9ef0d98050134a70" providerId="LiveId" clId="{C8A59E04-E320-46D5-BA4C-95DA14712D33}" dt="2023-02-07T09:23:35.746" v="3" actId="27636"/>
        <pc:sldMkLst>
          <pc:docMk/>
          <pc:sldMk cId="0" sldId="421"/>
        </pc:sldMkLst>
        <pc:spChg chg="mod">
          <ac:chgData name="Anna Kalma" userId="9ef0d98050134a70" providerId="LiveId" clId="{C8A59E04-E320-46D5-BA4C-95DA14712D33}" dt="2023-02-07T09:23:35.741" v="2" actId="27636"/>
          <ac:spMkLst>
            <pc:docMk/>
            <pc:sldMk cId="0" sldId="421"/>
            <ac:spMk id="2" creationId="{00000000-0000-0000-0000-000000000000}"/>
          </ac:spMkLst>
        </pc:spChg>
        <pc:spChg chg="mod">
          <ac:chgData name="Anna Kalma" userId="9ef0d98050134a70" providerId="LiveId" clId="{C8A59E04-E320-46D5-BA4C-95DA14712D33}" dt="2023-02-07T09:23:35.746" v="3" actId="27636"/>
          <ac:spMkLst>
            <pc:docMk/>
            <pc:sldMk cId="0" sldId="421"/>
            <ac:spMk id="3" creationId="{00000000-0000-0000-0000-000000000000}"/>
          </ac:spMkLst>
        </pc:spChg>
      </pc:sldChg>
      <pc:sldChg chg="modSp mod">
        <pc:chgData name="Anna Kalma" userId="9ef0d98050134a70" providerId="LiveId" clId="{C8A59E04-E320-46D5-BA4C-95DA14712D33}" dt="2023-02-07T09:23:35.759" v="4" actId="27636"/>
        <pc:sldMkLst>
          <pc:docMk/>
          <pc:sldMk cId="0" sldId="424"/>
        </pc:sldMkLst>
        <pc:spChg chg="mod">
          <ac:chgData name="Anna Kalma" userId="9ef0d98050134a70" providerId="LiveId" clId="{C8A59E04-E320-46D5-BA4C-95DA14712D33}" dt="2023-02-07T09:23:35.759" v="4" actId="27636"/>
          <ac:spMkLst>
            <pc:docMk/>
            <pc:sldMk cId="0" sldId="424"/>
            <ac:spMk id="2" creationId="{00000000-0000-0000-0000-000000000000}"/>
          </ac:spMkLst>
        </pc:spChg>
      </pc:sldChg>
      <pc:sldChg chg="delSp modSp mod">
        <pc:chgData name="Anna Kalma" userId="9ef0d98050134a70" providerId="LiveId" clId="{C8A59E04-E320-46D5-BA4C-95DA14712D33}" dt="2023-02-07T09:24:55.968" v="11" actId="478"/>
        <pc:sldMkLst>
          <pc:docMk/>
          <pc:sldMk cId="0" sldId="428"/>
        </pc:sldMkLst>
        <pc:picChg chg="del mod">
          <ac:chgData name="Anna Kalma" userId="9ef0d98050134a70" providerId="LiveId" clId="{C8A59E04-E320-46D5-BA4C-95DA14712D33}" dt="2023-02-07T09:24:55.968" v="11" actId="478"/>
          <ac:picMkLst>
            <pc:docMk/>
            <pc:sldMk cId="0" sldId="428"/>
            <ac:picMk id="6" creationId="{00000000-0000-0000-0000-000000000000}"/>
          </ac:picMkLst>
        </pc:picChg>
      </pc:sldChg>
      <pc:sldMasterChg chg="modSldLayout">
        <pc:chgData name="Anna Kalma" userId="9ef0d98050134a70" providerId="LiveId" clId="{C8A59E04-E320-46D5-BA4C-95DA14712D33}" dt="2023-02-07T09:24:00.105" v="9" actId="207"/>
        <pc:sldMasterMkLst>
          <pc:docMk/>
          <pc:sldMasterMk cId="3166504889" sldId="2147483686"/>
        </pc:sldMasterMkLst>
        <pc:sldLayoutChg chg="addSp delSp mod">
          <pc:chgData name="Anna Kalma" userId="9ef0d98050134a70" providerId="LiveId" clId="{C8A59E04-E320-46D5-BA4C-95DA14712D33}" dt="2023-02-07T09:23:39.424" v="6" actId="478"/>
          <pc:sldLayoutMkLst>
            <pc:docMk/>
            <pc:sldMasterMk cId="3166504889" sldId="2147483686"/>
            <pc:sldLayoutMk cId="818544045" sldId="2147483687"/>
          </pc:sldLayoutMkLst>
          <pc:spChg chg="add">
            <ac:chgData name="Anna Kalma" userId="9ef0d98050134a70" providerId="LiveId" clId="{C8A59E04-E320-46D5-BA4C-95DA14712D33}" dt="2023-02-07T09:23:35.595" v="0"/>
            <ac:spMkLst>
              <pc:docMk/>
              <pc:sldMasterMk cId="3166504889" sldId="2147483686"/>
              <pc:sldLayoutMk cId="818544045" sldId="2147483687"/>
              <ac:spMk id="8" creationId="{61FB71BA-57BB-4243-3551-974E3C3B78D6}"/>
            </ac:spMkLst>
          </pc:spChg>
          <pc:picChg chg="add del">
            <ac:chgData name="Anna Kalma" userId="9ef0d98050134a70" providerId="LiveId" clId="{C8A59E04-E320-46D5-BA4C-95DA14712D33}" dt="2023-02-07T09:23:37.240" v="5" actId="478"/>
            <ac:picMkLst>
              <pc:docMk/>
              <pc:sldMasterMk cId="3166504889" sldId="2147483686"/>
              <pc:sldLayoutMk cId="818544045" sldId="2147483687"/>
              <ac:picMk id="5" creationId="{E8F395C3-9E52-94FC-395D-3DC19B889F57}"/>
            </ac:picMkLst>
          </pc:picChg>
          <pc:picChg chg="add del">
            <ac:chgData name="Anna Kalma" userId="9ef0d98050134a70" providerId="LiveId" clId="{C8A59E04-E320-46D5-BA4C-95DA14712D33}" dt="2023-02-07T09:23:39.424" v="6" actId="478"/>
            <ac:picMkLst>
              <pc:docMk/>
              <pc:sldMasterMk cId="3166504889" sldId="2147483686"/>
              <pc:sldLayoutMk cId="818544045" sldId="2147483687"/>
              <ac:picMk id="7" creationId="{FE2711DA-FC6A-6861-0A3B-22ADDD04D6C0}"/>
            </ac:picMkLst>
          </pc:picChg>
        </pc:sldLayoutChg>
        <pc:sldLayoutChg chg="addSp modSp setBg">
          <pc:chgData name="Anna Kalma" userId="9ef0d98050134a70" providerId="LiveId" clId="{C8A59E04-E320-46D5-BA4C-95DA14712D33}" dt="2023-02-07T09:24:00.105" v="9" actId="207"/>
          <pc:sldLayoutMkLst>
            <pc:docMk/>
            <pc:sldMasterMk cId="3166504889" sldId="2147483686"/>
            <pc:sldLayoutMk cId="737380252" sldId="2147483689"/>
          </pc:sldLayoutMkLst>
          <pc:spChg chg="mod">
            <ac:chgData name="Anna Kalma" userId="9ef0d98050134a70" providerId="LiveId" clId="{C8A59E04-E320-46D5-BA4C-95DA14712D33}" dt="2023-02-07T09:24:00.105" v="9" actId="207"/>
            <ac:spMkLst>
              <pc:docMk/>
              <pc:sldMasterMk cId="3166504889" sldId="2147483686"/>
              <pc:sldLayoutMk cId="737380252" sldId="2147483689"/>
              <ac:spMk id="2" creationId="{00000000-0000-0000-0000-000000000000}"/>
            </ac:spMkLst>
          </pc:spChg>
          <pc:picChg chg="add mod">
            <ac:chgData name="Anna Kalma" userId="9ef0d98050134a70" providerId="LiveId" clId="{C8A59E04-E320-46D5-BA4C-95DA14712D33}" dt="2023-02-07T09:23:45.872" v="7"/>
            <ac:picMkLst>
              <pc:docMk/>
              <pc:sldMasterMk cId="3166504889" sldId="2147483686"/>
              <pc:sldLayoutMk cId="737380252" sldId="2147483689"/>
              <ac:picMk id="4" creationId="{0CFD3819-BC3A-CCBA-3081-6A59AE8BAF1A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93690369-EA61-4D28-ABAA-339CB8F82449}" type="datetimeFigureOut">
              <a:rPr lang="en-NZ" smtClean="0"/>
              <a:pPr/>
              <a:t>7/02/2023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17E71328-DAE2-47C5-957A-12A4CF7223B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23967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854AD07A-8AE9-4621-8908-CC63674184FC}" type="datetimeFigureOut">
              <a:rPr lang="en-NZ" smtClean="0"/>
              <a:pPr/>
              <a:t>7/02/2023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2" tIns="47781" rIns="95562" bIns="47781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5562" tIns="47781" rIns="95562" bIns="4778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E141E241-F53C-41FE-9ADC-BC7D7146BCD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84332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NZ" dirty="0"/>
              <a:t>Emphasise</a:t>
            </a:r>
            <a:r>
              <a:rPr lang="en-NZ" baseline="0" dirty="0"/>
              <a:t> Major / </a:t>
            </a:r>
            <a:r>
              <a:rPr lang="en-NZ" baseline="0" dirty="0" err="1"/>
              <a:t>NoTrumps</a:t>
            </a:r>
            <a:r>
              <a:rPr lang="en-NZ" baseline="0" dirty="0"/>
              <a:t> / Minor ... Talk about this as often as possible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1E241-F53C-41FE-9ADC-BC7D7146BCD4}" type="slidenum">
              <a:rPr lang="en-NZ" smtClean="0"/>
              <a:pPr/>
              <a:t>4</a:t>
            </a:fld>
            <a:endParaRPr lang="en-N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1E241-F53C-41FE-9ADC-BC7D7146BCD4}" type="slidenum">
              <a:rPr lang="en-NZ" smtClean="0"/>
              <a:pPr/>
              <a:t>11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81925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>
          <a:gsLst>
            <a:gs pos="52381">
              <a:schemeClr val="bg1">
                <a:alpha val="37000"/>
              </a:schemeClr>
            </a:gs>
            <a:gs pos="66667">
              <a:schemeClr val="accent6">
                <a:lumMod val="20000"/>
                <a:lumOff val="80000"/>
                <a:alpha val="2000"/>
              </a:schemeClr>
            </a:gs>
            <a:gs pos="85000">
              <a:schemeClr val="accent6">
                <a:lumMod val="40000"/>
                <a:lumOff val="60000"/>
                <a:alpha val="64000"/>
              </a:schemeClr>
            </a:gs>
            <a:gs pos="94000">
              <a:srgbClr val="213315">
                <a:alpha val="64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129"/>
          <a:stretch/>
        </p:blipFill>
        <p:spPr>
          <a:xfrm>
            <a:off x="0" y="6237970"/>
            <a:ext cx="9144000" cy="60188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593" y="238590"/>
            <a:ext cx="1908815" cy="618660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092111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7B7DF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0" y="6259145"/>
            <a:ext cx="9162703" cy="601885"/>
            <a:chOff x="0" y="6262255"/>
            <a:chExt cx="12216937" cy="601885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  <p:pic>
        <p:nvPicPr>
          <p:cNvPr id="4" name="Picture 3" descr="Untitled-4.jpg">
            <a:extLst>
              <a:ext uri="{FF2B5EF4-FFF2-40B4-BE49-F238E27FC236}">
                <a16:creationId xmlns:a16="http://schemas.microsoft.com/office/drawing/2014/main" id="{0CFD3819-BC3A-CCBA-3081-6A59AE8BAF1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6253588"/>
            <a:ext cx="9144000" cy="604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380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>
          <a:gsLst>
            <a:gs pos="52381">
              <a:schemeClr val="bg1">
                <a:alpha val="37000"/>
              </a:schemeClr>
            </a:gs>
            <a:gs pos="66667">
              <a:schemeClr val="accent6">
                <a:lumMod val="20000"/>
                <a:lumOff val="80000"/>
                <a:alpha val="2000"/>
              </a:schemeClr>
            </a:gs>
            <a:gs pos="85000">
              <a:schemeClr val="accent6">
                <a:lumMod val="40000"/>
                <a:lumOff val="60000"/>
                <a:alpha val="64000"/>
              </a:schemeClr>
            </a:gs>
            <a:gs pos="94000">
              <a:srgbClr val="213315">
                <a:alpha val="64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0" y="6259145"/>
            <a:ext cx="9162703" cy="601885"/>
            <a:chOff x="0" y="6262255"/>
            <a:chExt cx="12216937" cy="601885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629486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 algn="ctr">
              <a:defRPr sz="450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048775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3314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814130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79701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6" name="Picture 5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379099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rgbClr val="56B2DB"/>
                </a:solidFill>
                <a:latin typeface="Big Shoulders Display Bold"/>
                <a:cs typeface="Big Shoulders Display Bold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 descr="NZ BRIDGE_logo1_tagline_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0400" y="304799"/>
            <a:ext cx="1854708" cy="1324543"/>
          </a:xfrm>
          <a:prstGeom prst="rect">
            <a:avLst/>
          </a:prstGeom>
        </p:spPr>
      </p:pic>
      <p:pic>
        <p:nvPicPr>
          <p:cNvPr id="6" name="Picture 5" descr="Untitled-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253588"/>
            <a:ext cx="9144000" cy="604412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1FB71BA-57BB-4243-3551-974E3C3B78D6}"/>
              </a:ext>
            </a:extLst>
          </p:cNvPr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8185440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660400"/>
            <a:ext cx="6477000" cy="1320799"/>
          </a:xfrm>
          <a:prstGeom prst="rect">
            <a:avLst/>
          </a:prstGeom>
        </p:spPr>
        <p:txBody>
          <a:bodyPr vert="horz"/>
          <a:lstStyle>
            <a:lvl1pPr algn="l">
              <a:defRPr sz="3500">
                <a:solidFill>
                  <a:srgbClr val="56B2DB"/>
                </a:solidFill>
                <a:latin typeface="Big Shoulders Display Bold"/>
                <a:cs typeface="Big Shoulders Display Bold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981200"/>
            <a:ext cx="8636508" cy="4272388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 descr="NZ BRIDGE_logo1_tagline_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0400" y="304799"/>
            <a:ext cx="1854708" cy="1324543"/>
          </a:xfrm>
          <a:prstGeom prst="rect">
            <a:avLst/>
          </a:prstGeom>
        </p:spPr>
      </p:pic>
      <p:pic>
        <p:nvPicPr>
          <p:cNvPr id="6" name="Picture 5" descr="Untitled-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253588"/>
            <a:ext cx="9144000" cy="604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7262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52381">
              <a:schemeClr val="bg1"/>
            </a:gs>
            <a:gs pos="66667">
              <a:schemeClr val="accent6">
                <a:lumMod val="20000"/>
                <a:lumOff val="80000"/>
                <a:alpha val="43000"/>
              </a:schemeClr>
            </a:gs>
            <a:gs pos="81000">
              <a:schemeClr val="accent6">
                <a:lumMod val="40000"/>
                <a:lumOff val="60000"/>
                <a:alpha val="76000"/>
              </a:schemeClr>
            </a:gs>
            <a:gs pos="93000">
              <a:srgbClr val="213315">
                <a:alpha val="64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85229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6504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10.wmf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67544" y="1268760"/>
            <a:ext cx="8229600" cy="20882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6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BEGINNERS’ LESSONS</a:t>
            </a:r>
            <a:br>
              <a:rPr kumimoji="0" lang="en-NZ" sz="6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NZ" sz="6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Welcome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623048" y="3789040"/>
            <a:ext cx="6837384" cy="1571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Teacher: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 Your Name Here</a:t>
            </a:r>
          </a:p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Telephone:  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123 4567</a:t>
            </a:r>
          </a:p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Email: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 </a:t>
            </a:r>
            <a:r>
              <a:rPr kumimoji="0" lang="en-NZ" sz="2800" b="0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email@address.co.nz</a:t>
            </a:r>
            <a:endParaRPr kumimoji="0" lang="en-NZ" sz="28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7" name="Picture 1" descr="TBC 2012 logo smaller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827584" y="3357779"/>
            <a:ext cx="1584176" cy="1901010"/>
          </a:xfrm>
          <a:prstGeom prst="rect">
            <a:avLst/>
          </a:prstGeom>
          <a:noFill/>
        </p:spPr>
      </p:pic>
      <p:sp>
        <p:nvSpPr>
          <p:cNvPr id="9" name="Footer Placeholder 12"/>
          <p:cNvSpPr>
            <a:spLocks noGrp="1"/>
          </p:cNvSpPr>
          <p:nvPr>
            <p:ph type="ftr" sz="quarter" idx="4294967295"/>
          </p:nvPr>
        </p:nvSpPr>
        <p:spPr>
          <a:xfrm>
            <a:off x="0" y="5949950"/>
            <a:ext cx="8642350" cy="287338"/>
          </a:xfrm>
          <a:prstGeom prst="rect">
            <a:avLst/>
          </a:prstGeom>
        </p:spPr>
        <p:txBody>
          <a:bodyPr/>
          <a:lstStyle/>
          <a:p>
            <a:r>
              <a:rPr lang="en-NZ" sz="1100" dirty="0">
                <a:latin typeface="+mj-lt"/>
              </a:rPr>
              <a:t>© Copyright Reserved New Zealand Bridge Inc. 2015                                                                                                                           Prepared by Amanda Smith</a:t>
            </a:r>
          </a:p>
        </p:txBody>
      </p:sp>
    </p:spTree>
    <p:extLst>
      <p:ext uri="{BB962C8B-B14F-4D97-AF65-F5344CB8AC3E}">
        <p14:creationId xmlns:p14="http://schemas.microsoft.com/office/powerpoint/2010/main" val="1651461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en-NZ" sz="4400" b="1" dirty="0"/>
              <a:t>WHAT HAPPENS IF IT GOES WRONG?</a:t>
            </a:r>
            <a:endParaRPr lang="en-N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680520"/>
          </a:xfrm>
        </p:spPr>
        <p:txBody>
          <a:bodyPr>
            <a:normAutofit/>
          </a:bodyPr>
          <a:lstStyle/>
          <a:p>
            <a:r>
              <a:rPr lang="en-NZ" sz="4000" dirty="0"/>
              <a:t>The opposition get points per trick that you are short</a:t>
            </a:r>
          </a:p>
          <a:p>
            <a:pPr lvl="1"/>
            <a:r>
              <a:rPr lang="en-NZ" sz="4000" dirty="0">
                <a:sym typeface="Symbol"/>
              </a:rPr>
              <a:t>Vulnerable = 100 points per trick</a:t>
            </a:r>
            <a:endParaRPr lang="en-NZ" sz="4400" dirty="0">
              <a:sym typeface="Symbol"/>
            </a:endParaRPr>
          </a:p>
          <a:p>
            <a:pPr lvl="1"/>
            <a:r>
              <a:rPr lang="en-NZ" sz="4000" dirty="0">
                <a:sym typeface="Symbol"/>
              </a:rPr>
              <a:t>Not Vulnerable = 50 points per trick</a:t>
            </a:r>
          </a:p>
        </p:txBody>
      </p:sp>
      <p:pic>
        <p:nvPicPr>
          <p:cNvPr id="4098" name="Picture 2" descr="C:\Users\Amanda\AppData\Local\Microsoft\Windows\Temporary Internet Files\Content.IE5\DLMTVB4T\MC90043440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4437112"/>
            <a:ext cx="1873250" cy="1962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1224136"/>
          </a:xfrm>
        </p:spPr>
        <p:txBody>
          <a:bodyPr>
            <a:noAutofit/>
          </a:bodyPr>
          <a:lstStyle/>
          <a:p>
            <a:pPr algn="ctr"/>
            <a:r>
              <a:rPr lang="en-NZ" sz="7200" b="1" dirty="0"/>
              <a:t>BEGINNERS’ LESSONS</a:t>
            </a:r>
            <a:endParaRPr lang="en-NZ" sz="6600" b="1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763688" y="3933056"/>
            <a:ext cx="6837384" cy="1571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Teacher: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 Your Name Here</a:t>
            </a:r>
          </a:p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Telephone:  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123 4567</a:t>
            </a:r>
          </a:p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Email: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 </a:t>
            </a:r>
            <a:r>
              <a:rPr kumimoji="0" lang="en-NZ" sz="2800" b="0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email@address.co.nz</a:t>
            </a:r>
            <a:endParaRPr kumimoji="0" lang="en-NZ" sz="28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7544" y="1988840"/>
            <a:ext cx="8229600" cy="1224136"/>
          </a:xfrm>
          <a:prstGeom prst="rect">
            <a:avLst/>
          </a:prstGeom>
        </p:spPr>
        <p:txBody>
          <a:bodyPr vert="horz" lIns="0" rIns="0" bIns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32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ea typeface="+mj-ea"/>
                <a:cs typeface="+mj-cs"/>
              </a:rPr>
              <a:t>Please contact me if you have any questions</a:t>
            </a:r>
            <a:endParaRPr kumimoji="0" lang="en-NZ" sz="5400" b="1" i="0" u="none" strike="noStrike" kern="1200" cap="none" spc="0" normalizeH="0" baseline="0" noProof="0" dirty="0">
              <a:ln>
                <a:noFill/>
              </a:ln>
              <a:solidFill>
                <a:srgbClr val="2A700F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7544" y="1916832"/>
            <a:ext cx="8229600" cy="2520280"/>
          </a:xfrm>
        </p:spPr>
        <p:txBody>
          <a:bodyPr anchor="ctr">
            <a:normAutofit/>
          </a:bodyPr>
          <a:lstStyle/>
          <a:p>
            <a:pPr algn="ctr"/>
            <a:r>
              <a:rPr lang="en-NZ" sz="4400" dirty="0"/>
              <a:t>Tip</a:t>
            </a:r>
            <a:br>
              <a:rPr lang="en-NZ" sz="4400" dirty="0"/>
            </a:br>
            <a:br>
              <a:rPr lang="en-NZ" sz="4400" dirty="0"/>
            </a:br>
            <a:r>
              <a:rPr lang="en-NZ" sz="4400" dirty="0"/>
              <a:t>Scoring</a:t>
            </a:r>
            <a:endParaRPr lang="en-N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780696"/>
          </a:xfrm>
        </p:spPr>
        <p:txBody>
          <a:bodyPr>
            <a:normAutofit/>
          </a:bodyPr>
          <a:lstStyle/>
          <a:p>
            <a:r>
              <a:rPr lang="en-NZ" sz="4400" b="1" dirty="0"/>
              <a:t>Two parts to Scoring – PART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680520"/>
          </a:xfrm>
        </p:spPr>
        <p:txBody>
          <a:bodyPr>
            <a:normAutofit lnSpcReduction="10000"/>
          </a:bodyPr>
          <a:lstStyle/>
          <a:p>
            <a:r>
              <a:rPr lang="en-NZ" sz="4800" dirty="0"/>
              <a:t>Value per trick</a:t>
            </a:r>
          </a:p>
          <a:p>
            <a:pPr lvl="1"/>
            <a:r>
              <a:rPr lang="en-NZ" sz="5400" dirty="0">
                <a:sym typeface="Symbol"/>
              </a:rPr>
              <a:t> </a:t>
            </a:r>
            <a:r>
              <a:rPr lang="en-NZ" sz="4400" dirty="0">
                <a:sym typeface="Symbol"/>
              </a:rPr>
              <a:t>and </a:t>
            </a:r>
            <a:r>
              <a:rPr lang="en-NZ" sz="5400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NZ" sz="5400" dirty="0">
                <a:sym typeface="Symbol"/>
              </a:rPr>
              <a:t> </a:t>
            </a:r>
            <a:r>
              <a:rPr lang="en-NZ" sz="4400" dirty="0">
                <a:sym typeface="Symbol"/>
              </a:rPr>
              <a:t>= 20 points per trick</a:t>
            </a:r>
            <a:endParaRPr lang="en-NZ" sz="5400" dirty="0">
              <a:sym typeface="Symbol"/>
            </a:endParaRPr>
          </a:p>
          <a:p>
            <a:pPr lvl="1"/>
            <a:r>
              <a:rPr lang="en-NZ" sz="54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NZ" sz="4400" dirty="0">
                <a:sym typeface="Symbol"/>
              </a:rPr>
              <a:t>and </a:t>
            </a:r>
            <a:r>
              <a:rPr lang="en-NZ" sz="5400" dirty="0">
                <a:sym typeface="Symbol"/>
              </a:rPr>
              <a:t></a:t>
            </a:r>
            <a:r>
              <a:rPr lang="en-NZ" sz="4400" dirty="0">
                <a:sym typeface="Symbol"/>
              </a:rPr>
              <a:t> = 30 points per trick</a:t>
            </a:r>
          </a:p>
          <a:p>
            <a:pPr lvl="1"/>
            <a:r>
              <a:rPr lang="en-NZ" sz="4400" dirty="0">
                <a:sym typeface="Symbol"/>
              </a:rPr>
              <a:t>NT = 40 points for the first trick then 30 points per subsequent trick</a:t>
            </a:r>
            <a:endParaRPr lang="en-NZ" sz="4400" dirty="0"/>
          </a:p>
        </p:txBody>
      </p:sp>
      <p:pic>
        <p:nvPicPr>
          <p:cNvPr id="3074" name="Picture 2" descr="C:\Users\Amanda\AppData\Local\Microsoft\Windows\Temporary Internet Files\Content.IE5\DLMTVB4T\MC9004324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49346" y="980728"/>
            <a:ext cx="1794654" cy="15399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manda\AppData\Local\Microsoft\Windows\Temporary Internet Files\Content.IE5\DLMTVB4T\MC90042317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360" y="2553512"/>
            <a:ext cx="1115616" cy="111561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en-NZ" sz="4900" b="1" dirty="0"/>
              <a:t>Ranking of the Suits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2040"/>
            <a:ext cx="4042792" cy="415781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NZ" sz="3900" b="1" dirty="0" err="1"/>
              <a:t>N</a:t>
            </a:r>
            <a:r>
              <a:rPr lang="en-NZ" sz="3600" dirty="0" err="1"/>
              <a:t>o</a:t>
            </a:r>
            <a:r>
              <a:rPr lang="en-NZ" sz="3600" b="1" dirty="0" err="1"/>
              <a:t>T</a:t>
            </a:r>
            <a:r>
              <a:rPr lang="en-NZ" sz="3600" dirty="0" err="1"/>
              <a:t>rumps</a:t>
            </a:r>
            <a:endParaRPr lang="en-NZ" sz="3600" dirty="0"/>
          </a:p>
          <a:p>
            <a:pPr>
              <a:buNone/>
            </a:pPr>
            <a:r>
              <a:rPr lang="en-NZ" sz="7000" dirty="0"/>
              <a:t>S</a:t>
            </a:r>
            <a:r>
              <a:rPr lang="en-NZ" sz="3600" dirty="0"/>
              <a:t>pades		</a:t>
            </a:r>
            <a:r>
              <a:rPr lang="en-NZ" sz="6200" dirty="0">
                <a:sym typeface="Symbol"/>
              </a:rPr>
              <a:t></a:t>
            </a:r>
            <a:endParaRPr lang="en-NZ" sz="6200" dirty="0"/>
          </a:p>
          <a:p>
            <a:pPr>
              <a:buNone/>
            </a:pPr>
            <a:r>
              <a:rPr lang="en-NZ" sz="7000" dirty="0"/>
              <a:t>H</a:t>
            </a:r>
            <a:r>
              <a:rPr lang="en-NZ" sz="3600" dirty="0"/>
              <a:t>earts		</a:t>
            </a:r>
            <a:r>
              <a:rPr lang="en-NZ" sz="6200" dirty="0">
                <a:solidFill>
                  <a:srgbClr val="C00000"/>
                </a:solidFill>
                <a:sym typeface="Symbol"/>
              </a:rPr>
              <a:t></a:t>
            </a:r>
            <a:endParaRPr lang="en-NZ" sz="6200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NZ" sz="7000" dirty="0"/>
              <a:t>D</a:t>
            </a:r>
            <a:r>
              <a:rPr lang="en-NZ" sz="3600" dirty="0"/>
              <a:t>iamonds		</a:t>
            </a:r>
            <a:r>
              <a:rPr lang="en-NZ" sz="6200" dirty="0">
                <a:solidFill>
                  <a:srgbClr val="C00000"/>
                </a:solidFill>
                <a:sym typeface="Symbol"/>
              </a:rPr>
              <a:t></a:t>
            </a:r>
            <a:endParaRPr lang="en-NZ" sz="3600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NZ" sz="7000" dirty="0"/>
              <a:t>C</a:t>
            </a:r>
            <a:r>
              <a:rPr lang="en-NZ" sz="3600" dirty="0"/>
              <a:t>lubs	</a:t>
            </a:r>
            <a:r>
              <a:rPr lang="en-NZ" sz="3400"/>
              <a:t>		</a:t>
            </a:r>
            <a:r>
              <a:rPr lang="en-NZ" sz="5100">
                <a:sym typeface="Symbol"/>
              </a:rPr>
              <a:t></a:t>
            </a:r>
            <a:endParaRPr lang="en-NZ" sz="5100" dirty="0"/>
          </a:p>
          <a:p>
            <a:endParaRPr lang="en-NZ" dirty="0"/>
          </a:p>
          <a:p>
            <a:pPr>
              <a:buNone/>
            </a:pPr>
            <a:endParaRPr lang="en-NZ" dirty="0"/>
          </a:p>
          <a:p>
            <a:endParaRPr lang="en-NZ" dirty="0"/>
          </a:p>
          <a:p>
            <a:endParaRPr lang="en-NZ" dirty="0"/>
          </a:p>
        </p:txBody>
      </p:sp>
      <p:sp>
        <p:nvSpPr>
          <p:cNvPr id="5" name="Right Brace 4"/>
          <p:cNvSpPr/>
          <p:nvPr/>
        </p:nvSpPr>
        <p:spPr>
          <a:xfrm>
            <a:off x="4067944" y="2337488"/>
            <a:ext cx="288032" cy="1080120"/>
          </a:xfrm>
          <a:prstGeom prst="rightBrace">
            <a:avLst/>
          </a:prstGeom>
          <a:ln>
            <a:solidFill>
              <a:srgbClr val="2A70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788024" y="2409496"/>
            <a:ext cx="3826768" cy="2429624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NZ" sz="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NZ" sz="58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ea typeface="+mn-ea"/>
                <a:cs typeface="+mn-cs"/>
              </a:rPr>
              <a:t>MAJOR</a:t>
            </a:r>
            <a:r>
              <a:rPr kumimoji="0" lang="en-NZ" sz="2600" b="0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NZ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suits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en-NZ" sz="1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NZ" sz="35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ea typeface="+mn-ea"/>
                <a:cs typeface="+mn-cs"/>
              </a:rPr>
              <a:t>MINOR</a:t>
            </a:r>
            <a:r>
              <a:rPr kumimoji="0" lang="en-NZ" sz="2600" b="0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en-NZ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suits</a:t>
            </a:r>
            <a:endParaRPr kumimoji="0" lang="en-NZ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NZ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NZ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NZ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NZ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9" name="Right Brace 8"/>
          <p:cNvSpPr/>
          <p:nvPr/>
        </p:nvSpPr>
        <p:spPr>
          <a:xfrm>
            <a:off x="4067944" y="3993672"/>
            <a:ext cx="288032" cy="1080120"/>
          </a:xfrm>
          <a:prstGeom prst="rightBrace">
            <a:avLst/>
          </a:prstGeom>
          <a:ln>
            <a:solidFill>
              <a:srgbClr val="2A70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4099" name="Picture 3" descr="C:\Users\Amanda\AppData\Local\Microsoft\Windows\Temporary Internet Files\Content.IE5\DE6QMMER\MC900433818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6256" y="4065680"/>
            <a:ext cx="1296144" cy="1296144"/>
          </a:xfrm>
          <a:prstGeom prst="rect">
            <a:avLst/>
          </a:prstGeom>
          <a:noFill/>
        </p:spPr>
      </p:pic>
      <p:pic>
        <p:nvPicPr>
          <p:cNvPr id="4101" name="Picture 5" descr="C:\Users\Amanda\AppData\Local\Microsoft\Windows\Temporary Internet Files\Content.IE5\DE6QMMER\MC900434411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11760" y="925928"/>
            <a:ext cx="1080120" cy="12151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780696"/>
          </a:xfrm>
        </p:spPr>
        <p:txBody>
          <a:bodyPr>
            <a:normAutofit/>
          </a:bodyPr>
          <a:lstStyle/>
          <a:p>
            <a:r>
              <a:rPr lang="en-NZ" sz="4400" b="1" dirty="0"/>
              <a:t>Two parts to Scoring – PART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680520"/>
          </a:xfrm>
        </p:spPr>
        <p:txBody>
          <a:bodyPr>
            <a:normAutofit/>
          </a:bodyPr>
          <a:lstStyle/>
          <a:p>
            <a:r>
              <a:rPr lang="en-NZ" sz="4000" dirty="0"/>
              <a:t>PLUS a Bonus</a:t>
            </a:r>
          </a:p>
          <a:p>
            <a:pPr lvl="1"/>
            <a:r>
              <a:rPr lang="en-NZ" sz="4400" b="1" dirty="0" err="1">
                <a:sym typeface="Symbol"/>
              </a:rPr>
              <a:t>Partscore</a:t>
            </a:r>
            <a:r>
              <a:rPr lang="en-NZ" sz="4400" dirty="0">
                <a:sym typeface="Symbol"/>
              </a:rPr>
              <a:t> = 50 points</a:t>
            </a:r>
          </a:p>
          <a:p>
            <a:pPr lvl="1"/>
            <a:r>
              <a:rPr lang="en-NZ" sz="4400" b="1" dirty="0">
                <a:solidFill>
                  <a:srgbClr val="2A700F"/>
                </a:solidFill>
                <a:sym typeface="Symbol"/>
              </a:rPr>
              <a:t>Non vulnerable GAME </a:t>
            </a:r>
            <a:r>
              <a:rPr lang="en-NZ" sz="4400" dirty="0">
                <a:sym typeface="Symbol"/>
              </a:rPr>
              <a:t>= 300 points</a:t>
            </a:r>
          </a:p>
          <a:p>
            <a:pPr lvl="1"/>
            <a:r>
              <a:rPr lang="en-NZ" sz="4400" b="1" dirty="0">
                <a:solidFill>
                  <a:srgbClr val="FF0000"/>
                </a:solidFill>
                <a:sym typeface="Symbol"/>
              </a:rPr>
              <a:t>Vulnerable GAME </a:t>
            </a:r>
            <a:r>
              <a:rPr lang="en-NZ" sz="4400" dirty="0">
                <a:sym typeface="Symbol"/>
              </a:rPr>
              <a:t>= 500 points</a:t>
            </a:r>
            <a:endParaRPr lang="en-NZ" sz="3600" dirty="0"/>
          </a:p>
        </p:txBody>
      </p:sp>
      <p:pic>
        <p:nvPicPr>
          <p:cNvPr id="3074" name="Picture 2" descr="C:\Users\Amanda\AppData\Local\Microsoft\Windows\Temporary Internet Files\Content.IE5\DLMTVB4T\MC9004324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1268760"/>
            <a:ext cx="2195736" cy="18841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780696"/>
          </a:xfrm>
        </p:spPr>
        <p:txBody>
          <a:bodyPr>
            <a:normAutofit/>
          </a:bodyPr>
          <a:lstStyle/>
          <a:p>
            <a:r>
              <a:rPr lang="en-NZ" sz="4400" b="1" dirty="0"/>
              <a:t>QUIZ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680520"/>
          </a:xfrm>
        </p:spPr>
        <p:txBody>
          <a:bodyPr>
            <a:normAutofit/>
          </a:bodyPr>
          <a:lstStyle/>
          <a:p>
            <a:r>
              <a:rPr lang="en-NZ" sz="4000" dirty="0"/>
              <a:t>Contract = 2</a:t>
            </a:r>
            <a:r>
              <a:rPr lang="en-NZ" sz="4000" dirty="0">
                <a:solidFill>
                  <a:srgbClr val="FF0000"/>
                </a:solidFill>
                <a:sym typeface="Symbol"/>
              </a:rPr>
              <a:t> </a:t>
            </a:r>
            <a:r>
              <a:rPr lang="en-NZ" sz="4000" dirty="0">
                <a:sym typeface="Symbol"/>
              </a:rPr>
              <a:t>… you make </a:t>
            </a:r>
            <a:r>
              <a:rPr lang="en-NZ" sz="4000" b="1" dirty="0">
                <a:sym typeface="Symbol"/>
              </a:rPr>
              <a:t>9</a:t>
            </a:r>
            <a:r>
              <a:rPr lang="en-NZ" sz="4000" dirty="0">
                <a:sym typeface="Symbol"/>
              </a:rPr>
              <a:t> tricks</a:t>
            </a:r>
          </a:p>
          <a:p>
            <a:pPr algn="ctr">
              <a:buNone/>
            </a:pPr>
            <a:endParaRPr lang="en-NZ" sz="1400" dirty="0">
              <a:sym typeface="Symbol"/>
            </a:endParaRPr>
          </a:p>
          <a:p>
            <a:pPr>
              <a:buNone/>
            </a:pPr>
            <a:r>
              <a:rPr lang="en-NZ" sz="1400" dirty="0">
                <a:sym typeface="Symbol"/>
              </a:rPr>
              <a:t>   </a:t>
            </a:r>
            <a:r>
              <a:rPr lang="en-NZ" sz="2400" dirty="0">
                <a:sym typeface="Symbol"/>
              </a:rPr>
              <a:t>Don’t count the 1</a:t>
            </a:r>
            <a:r>
              <a:rPr lang="en-NZ" sz="2400" baseline="30000" dirty="0">
                <a:sym typeface="Symbol"/>
              </a:rPr>
              <a:t>st</a:t>
            </a:r>
            <a:r>
              <a:rPr lang="en-NZ" sz="2400" dirty="0">
                <a:sym typeface="Symbol"/>
              </a:rPr>
              <a:t> 6 tricks</a:t>
            </a:r>
            <a:r>
              <a:rPr lang="en-NZ" sz="4000" dirty="0">
                <a:sym typeface="Symbol"/>
              </a:rPr>
              <a:t> … </a:t>
            </a:r>
            <a:r>
              <a:rPr lang="en-NZ" sz="4400" b="1" dirty="0">
                <a:sym typeface="Symbol"/>
              </a:rPr>
              <a:t>9 – 6 = 3</a:t>
            </a:r>
          </a:p>
          <a:p>
            <a:pPr>
              <a:buNone/>
            </a:pPr>
            <a:r>
              <a:rPr lang="en-NZ" sz="2400" dirty="0">
                <a:sym typeface="Symbol"/>
              </a:rPr>
              <a:t>  Hearts = 30 points per trick </a:t>
            </a:r>
            <a:r>
              <a:rPr lang="en-NZ" sz="4000" dirty="0">
                <a:sym typeface="Symbol"/>
              </a:rPr>
              <a:t>… </a:t>
            </a:r>
            <a:r>
              <a:rPr lang="en-NZ" sz="4400" b="1" dirty="0">
                <a:sym typeface="Symbol"/>
              </a:rPr>
              <a:t>3 x 30 = 90</a:t>
            </a:r>
          </a:p>
          <a:p>
            <a:pPr>
              <a:buNone/>
            </a:pPr>
            <a:r>
              <a:rPr lang="en-NZ" sz="1400" b="1" dirty="0">
                <a:sym typeface="Symbol"/>
              </a:rPr>
              <a:t>  </a:t>
            </a:r>
            <a:r>
              <a:rPr lang="en-NZ" sz="2400" dirty="0">
                <a:sym typeface="Symbol"/>
              </a:rPr>
              <a:t>Add 50 points for part score </a:t>
            </a:r>
            <a:r>
              <a:rPr lang="en-NZ" sz="4000" dirty="0">
                <a:sym typeface="Symbol"/>
              </a:rPr>
              <a:t>… </a:t>
            </a:r>
            <a:r>
              <a:rPr lang="en-NZ" sz="4400" b="1" dirty="0">
                <a:sym typeface="Symbol"/>
              </a:rPr>
              <a:t>90 + 50 = 140</a:t>
            </a:r>
            <a:endParaRPr lang="en-NZ" sz="4000" b="1" dirty="0">
              <a:sym typeface="Symbol"/>
            </a:endParaRPr>
          </a:p>
          <a:p>
            <a:pPr>
              <a:buNone/>
            </a:pPr>
            <a:endParaRPr lang="en-NZ" sz="4000" dirty="0">
              <a:sym typeface="Symbol"/>
            </a:endParaRPr>
          </a:p>
          <a:p>
            <a:pPr algn="ctr">
              <a:buNone/>
            </a:pPr>
            <a:endParaRPr lang="en-NZ" sz="4000" dirty="0">
              <a:sym typeface="Symbol"/>
            </a:endParaRPr>
          </a:p>
          <a:p>
            <a:endParaRPr lang="en-NZ" sz="4000" dirty="0">
              <a:sym typeface="Symbol"/>
            </a:endParaRPr>
          </a:p>
          <a:p>
            <a:pPr>
              <a:buNone/>
            </a:pPr>
            <a:endParaRPr lang="en-NZ" sz="4000" dirty="0">
              <a:sym typeface="Symbol"/>
            </a:endParaRPr>
          </a:p>
          <a:p>
            <a:pPr lvl="1">
              <a:buNone/>
            </a:pPr>
            <a:endParaRPr lang="en-NZ" sz="3400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5023629"/>
            <a:ext cx="8208912" cy="707886"/>
          </a:xfrm>
          <a:prstGeom prst="rect">
            <a:avLst/>
          </a:prstGeom>
          <a:gradFill flip="none" rotWithShape="1">
            <a:gsLst>
              <a:gs pos="0">
                <a:srgbClr val="2A700F">
                  <a:tint val="66000"/>
                  <a:satMod val="160000"/>
                </a:srgbClr>
              </a:gs>
              <a:gs pos="50000">
                <a:srgbClr val="2A700F">
                  <a:tint val="44500"/>
                  <a:satMod val="160000"/>
                </a:srgbClr>
              </a:gs>
              <a:gs pos="100000">
                <a:srgbClr val="2A700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2A700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>
              <a:buNone/>
            </a:pPr>
            <a:r>
              <a:rPr lang="en-NZ" sz="4000" b="1" dirty="0">
                <a:solidFill>
                  <a:srgbClr val="2A700F"/>
                </a:solidFill>
              </a:rPr>
              <a:t>DO NOT COUNT THE FIRST 6 TRICKS</a:t>
            </a:r>
            <a:endParaRPr lang="en-NZ" sz="2400" b="1" dirty="0">
              <a:solidFill>
                <a:srgbClr val="2A700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en-NZ" sz="4800" b="1" dirty="0"/>
              <a:t>QUIZ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680520"/>
          </a:xfrm>
        </p:spPr>
        <p:txBody>
          <a:bodyPr>
            <a:normAutofit/>
          </a:bodyPr>
          <a:lstStyle/>
          <a:p>
            <a:r>
              <a:rPr lang="en-NZ" sz="4000" dirty="0"/>
              <a:t>Contract = 3</a:t>
            </a:r>
            <a:r>
              <a:rPr lang="en-NZ" sz="4000" dirty="0">
                <a:solidFill>
                  <a:srgbClr val="FF0000"/>
                </a:solidFill>
                <a:sym typeface="Symbol"/>
              </a:rPr>
              <a:t> </a:t>
            </a:r>
            <a:r>
              <a:rPr lang="en-NZ" sz="4000" dirty="0">
                <a:sym typeface="Symbol"/>
              </a:rPr>
              <a:t>… you make </a:t>
            </a:r>
            <a:r>
              <a:rPr lang="en-NZ" sz="4000" b="1" dirty="0">
                <a:sym typeface="Symbol"/>
              </a:rPr>
              <a:t>10</a:t>
            </a:r>
            <a:r>
              <a:rPr lang="en-NZ" sz="4000" dirty="0">
                <a:sym typeface="Symbol"/>
              </a:rPr>
              <a:t> tricks</a:t>
            </a:r>
          </a:p>
          <a:p>
            <a:pPr algn="ctr">
              <a:buNone/>
            </a:pPr>
            <a:endParaRPr lang="en-NZ" sz="1400" dirty="0">
              <a:sym typeface="Symbol"/>
            </a:endParaRPr>
          </a:p>
          <a:p>
            <a:pPr>
              <a:buNone/>
            </a:pPr>
            <a:r>
              <a:rPr lang="en-NZ" sz="1400" dirty="0">
                <a:sym typeface="Symbol"/>
              </a:rPr>
              <a:t>   </a:t>
            </a:r>
            <a:r>
              <a:rPr lang="en-NZ" sz="2400" dirty="0">
                <a:sym typeface="Symbol"/>
              </a:rPr>
              <a:t>Don’t count the 1</a:t>
            </a:r>
            <a:r>
              <a:rPr lang="en-NZ" sz="2400" baseline="30000" dirty="0">
                <a:sym typeface="Symbol"/>
              </a:rPr>
              <a:t>st</a:t>
            </a:r>
            <a:r>
              <a:rPr lang="en-NZ" sz="2400" dirty="0">
                <a:sym typeface="Symbol"/>
              </a:rPr>
              <a:t> 6 tricks</a:t>
            </a:r>
            <a:r>
              <a:rPr lang="en-NZ" sz="4000" dirty="0">
                <a:sym typeface="Symbol"/>
              </a:rPr>
              <a:t> … </a:t>
            </a:r>
            <a:r>
              <a:rPr lang="en-NZ" sz="4400" b="1" dirty="0">
                <a:sym typeface="Symbol"/>
              </a:rPr>
              <a:t>10 – 6 = 4</a:t>
            </a:r>
          </a:p>
          <a:p>
            <a:pPr>
              <a:buNone/>
            </a:pPr>
            <a:r>
              <a:rPr lang="en-NZ" sz="2400" dirty="0">
                <a:sym typeface="Symbol"/>
              </a:rPr>
              <a:t>  Hearts = 30 points per trick </a:t>
            </a:r>
            <a:r>
              <a:rPr lang="en-NZ" sz="4000" dirty="0">
                <a:sym typeface="Symbol"/>
              </a:rPr>
              <a:t>… </a:t>
            </a:r>
            <a:r>
              <a:rPr lang="en-NZ" sz="4400" b="1" dirty="0">
                <a:sym typeface="Symbol"/>
              </a:rPr>
              <a:t>4 x 30 = 120</a:t>
            </a:r>
          </a:p>
          <a:p>
            <a:pPr>
              <a:buNone/>
            </a:pPr>
            <a:r>
              <a:rPr lang="en-NZ" sz="1400" b="1" dirty="0">
                <a:sym typeface="Symbol"/>
              </a:rPr>
              <a:t>  </a:t>
            </a:r>
            <a:r>
              <a:rPr lang="en-NZ" sz="2400" dirty="0">
                <a:sym typeface="Symbol"/>
              </a:rPr>
              <a:t>Add 50 points for part score </a:t>
            </a:r>
            <a:r>
              <a:rPr lang="en-NZ" sz="4000" dirty="0">
                <a:sym typeface="Symbol"/>
              </a:rPr>
              <a:t>… </a:t>
            </a:r>
            <a:r>
              <a:rPr lang="en-NZ" sz="4400" b="1" dirty="0">
                <a:sym typeface="Symbol"/>
              </a:rPr>
              <a:t>120 + 50 = 170</a:t>
            </a:r>
            <a:endParaRPr lang="en-NZ" sz="4000" b="1" dirty="0">
              <a:sym typeface="Symbol"/>
            </a:endParaRPr>
          </a:p>
          <a:p>
            <a:pPr>
              <a:buNone/>
            </a:pPr>
            <a:endParaRPr lang="en-NZ" sz="4000" dirty="0">
              <a:sym typeface="Symbol"/>
            </a:endParaRPr>
          </a:p>
          <a:p>
            <a:pPr algn="ctr">
              <a:buNone/>
            </a:pPr>
            <a:endParaRPr lang="en-NZ" sz="4000" dirty="0">
              <a:sym typeface="Symbol"/>
            </a:endParaRPr>
          </a:p>
          <a:p>
            <a:endParaRPr lang="en-NZ" sz="4000" dirty="0">
              <a:sym typeface="Symbol"/>
            </a:endParaRPr>
          </a:p>
          <a:p>
            <a:pPr>
              <a:buNone/>
            </a:pPr>
            <a:endParaRPr lang="en-NZ" sz="4000" dirty="0">
              <a:sym typeface="Symbol"/>
            </a:endParaRPr>
          </a:p>
          <a:p>
            <a:pPr lvl="1">
              <a:buNone/>
            </a:pPr>
            <a:endParaRPr lang="en-NZ" sz="3400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5296804"/>
            <a:ext cx="8208912" cy="584775"/>
          </a:xfrm>
          <a:prstGeom prst="rect">
            <a:avLst/>
          </a:prstGeom>
          <a:gradFill flip="none" rotWithShape="1">
            <a:gsLst>
              <a:gs pos="0">
                <a:srgbClr val="2A700F">
                  <a:tint val="66000"/>
                  <a:satMod val="160000"/>
                </a:srgbClr>
              </a:gs>
              <a:gs pos="50000">
                <a:srgbClr val="2A700F">
                  <a:tint val="44500"/>
                  <a:satMod val="160000"/>
                </a:srgbClr>
              </a:gs>
              <a:gs pos="100000">
                <a:srgbClr val="2A700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2A700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>
              <a:buNone/>
            </a:pPr>
            <a:r>
              <a:rPr lang="en-NZ" sz="3200" b="1" dirty="0">
                <a:solidFill>
                  <a:srgbClr val="2A700F"/>
                </a:solidFill>
              </a:rPr>
              <a:t>DO NOT COUNT THE FIRST 6 TRICKS</a:t>
            </a:r>
            <a:endParaRPr lang="en-NZ" dirty="0">
              <a:solidFill>
                <a:srgbClr val="2A700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780696"/>
          </a:xfrm>
        </p:spPr>
        <p:txBody>
          <a:bodyPr>
            <a:normAutofit/>
          </a:bodyPr>
          <a:lstStyle/>
          <a:p>
            <a:r>
              <a:rPr lang="en-NZ" sz="4400" b="1" dirty="0"/>
              <a:t>QUIZ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680520"/>
          </a:xfrm>
        </p:spPr>
        <p:txBody>
          <a:bodyPr>
            <a:normAutofit/>
          </a:bodyPr>
          <a:lstStyle/>
          <a:p>
            <a:r>
              <a:rPr lang="en-NZ" sz="4000" dirty="0"/>
              <a:t>Contract = 4</a:t>
            </a:r>
            <a:r>
              <a:rPr lang="en-NZ" sz="40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NZ" sz="4000" b="1" dirty="0">
                <a:solidFill>
                  <a:srgbClr val="FF0000"/>
                </a:solidFill>
                <a:sym typeface="Symbol"/>
              </a:rPr>
              <a:t>(</a:t>
            </a:r>
            <a:r>
              <a:rPr lang="en-NZ" sz="4000" b="1" dirty="0" err="1">
                <a:solidFill>
                  <a:srgbClr val="FF0000"/>
                </a:solidFill>
                <a:sym typeface="Symbol"/>
              </a:rPr>
              <a:t>vul</a:t>
            </a:r>
            <a:r>
              <a:rPr lang="en-NZ" sz="4000" b="1" dirty="0">
                <a:solidFill>
                  <a:srgbClr val="FF0000"/>
                </a:solidFill>
                <a:sym typeface="Symbol"/>
              </a:rPr>
              <a:t>) </a:t>
            </a:r>
            <a:r>
              <a:rPr lang="en-NZ" sz="4000" dirty="0">
                <a:sym typeface="Symbol"/>
              </a:rPr>
              <a:t>making </a:t>
            </a:r>
            <a:r>
              <a:rPr lang="en-NZ" sz="4000" b="1" dirty="0">
                <a:sym typeface="Symbol"/>
              </a:rPr>
              <a:t>10</a:t>
            </a:r>
            <a:r>
              <a:rPr lang="en-NZ" sz="4000" dirty="0">
                <a:sym typeface="Symbol"/>
              </a:rPr>
              <a:t> tricks</a:t>
            </a:r>
          </a:p>
          <a:p>
            <a:pPr algn="ctr">
              <a:buNone/>
            </a:pPr>
            <a:endParaRPr lang="en-NZ" sz="1400" dirty="0">
              <a:sym typeface="Symbol"/>
            </a:endParaRPr>
          </a:p>
          <a:p>
            <a:pPr>
              <a:buNone/>
            </a:pPr>
            <a:r>
              <a:rPr lang="en-NZ" sz="1400" dirty="0">
                <a:sym typeface="Symbol"/>
              </a:rPr>
              <a:t>   </a:t>
            </a:r>
            <a:r>
              <a:rPr lang="en-NZ" sz="2400" dirty="0">
                <a:sym typeface="Symbol"/>
              </a:rPr>
              <a:t>Don’t count the 1</a:t>
            </a:r>
            <a:r>
              <a:rPr lang="en-NZ" sz="2400" baseline="30000" dirty="0">
                <a:sym typeface="Symbol"/>
              </a:rPr>
              <a:t>st</a:t>
            </a:r>
            <a:r>
              <a:rPr lang="en-NZ" sz="2400" dirty="0">
                <a:sym typeface="Symbol"/>
              </a:rPr>
              <a:t> 6 tricks</a:t>
            </a:r>
            <a:r>
              <a:rPr lang="en-NZ" sz="4000" dirty="0">
                <a:sym typeface="Symbol"/>
              </a:rPr>
              <a:t> … </a:t>
            </a:r>
            <a:r>
              <a:rPr lang="en-NZ" sz="4000" b="1" dirty="0">
                <a:sym typeface="Symbol"/>
              </a:rPr>
              <a:t>10</a:t>
            </a:r>
            <a:r>
              <a:rPr lang="en-NZ" sz="4400" b="1" dirty="0">
                <a:sym typeface="Symbol"/>
              </a:rPr>
              <a:t> – 6 = 4</a:t>
            </a:r>
          </a:p>
          <a:p>
            <a:pPr>
              <a:buNone/>
            </a:pPr>
            <a:r>
              <a:rPr lang="en-NZ" sz="2400" dirty="0">
                <a:sym typeface="Symbol"/>
              </a:rPr>
              <a:t>  Hearts = 30 points per trick </a:t>
            </a:r>
            <a:r>
              <a:rPr lang="en-NZ" sz="4000" dirty="0">
                <a:sym typeface="Symbol"/>
              </a:rPr>
              <a:t>… </a:t>
            </a:r>
            <a:r>
              <a:rPr lang="en-NZ" sz="4400" b="1" dirty="0">
                <a:sym typeface="Symbol"/>
              </a:rPr>
              <a:t>4 x 30 = 120</a:t>
            </a:r>
          </a:p>
          <a:p>
            <a:pPr>
              <a:buNone/>
            </a:pPr>
            <a:r>
              <a:rPr lang="en-NZ" sz="1400" b="1" dirty="0">
                <a:sym typeface="Symbol"/>
              </a:rPr>
              <a:t>  </a:t>
            </a:r>
            <a:r>
              <a:rPr lang="en-NZ" sz="2400" dirty="0">
                <a:sym typeface="Symbol"/>
              </a:rPr>
              <a:t>+ 500 points for GAME (</a:t>
            </a:r>
            <a:r>
              <a:rPr lang="en-NZ" sz="2400" dirty="0" err="1">
                <a:sym typeface="Symbol"/>
              </a:rPr>
              <a:t>vul</a:t>
            </a:r>
            <a:r>
              <a:rPr lang="en-NZ" sz="2400" dirty="0">
                <a:sym typeface="Symbol"/>
              </a:rPr>
              <a:t>) score </a:t>
            </a:r>
            <a:r>
              <a:rPr lang="en-NZ" sz="4000" dirty="0">
                <a:sym typeface="Symbol"/>
              </a:rPr>
              <a:t>… </a:t>
            </a:r>
            <a:r>
              <a:rPr lang="en-NZ" sz="4400" b="1" dirty="0">
                <a:sym typeface="Symbol"/>
              </a:rPr>
              <a:t>120+500=620</a:t>
            </a:r>
            <a:endParaRPr lang="en-NZ" sz="4000" b="1" dirty="0">
              <a:sym typeface="Symbol"/>
            </a:endParaRPr>
          </a:p>
          <a:p>
            <a:pPr>
              <a:buNone/>
            </a:pPr>
            <a:endParaRPr lang="en-NZ" sz="4000" dirty="0">
              <a:sym typeface="Symbol"/>
            </a:endParaRPr>
          </a:p>
          <a:p>
            <a:pPr algn="ctr">
              <a:buNone/>
            </a:pPr>
            <a:endParaRPr lang="en-NZ" sz="4000" dirty="0">
              <a:sym typeface="Symbol"/>
            </a:endParaRPr>
          </a:p>
          <a:p>
            <a:endParaRPr lang="en-NZ" sz="4000" dirty="0">
              <a:sym typeface="Symbol"/>
            </a:endParaRPr>
          </a:p>
          <a:p>
            <a:pPr>
              <a:buNone/>
            </a:pPr>
            <a:endParaRPr lang="en-NZ" sz="4000" dirty="0">
              <a:sym typeface="Symbol"/>
            </a:endParaRPr>
          </a:p>
          <a:p>
            <a:pPr lvl="1">
              <a:buNone/>
            </a:pPr>
            <a:endParaRPr lang="en-NZ" sz="3400" dirty="0"/>
          </a:p>
        </p:txBody>
      </p:sp>
      <p:sp>
        <p:nvSpPr>
          <p:cNvPr id="6" name="TextBox 5"/>
          <p:cNvSpPr txBox="1"/>
          <p:nvPr/>
        </p:nvSpPr>
        <p:spPr>
          <a:xfrm>
            <a:off x="539552" y="5241394"/>
            <a:ext cx="8208912" cy="707886"/>
          </a:xfrm>
          <a:prstGeom prst="rect">
            <a:avLst/>
          </a:prstGeom>
          <a:gradFill flip="none" rotWithShape="1">
            <a:gsLst>
              <a:gs pos="0">
                <a:srgbClr val="2A700F">
                  <a:tint val="66000"/>
                  <a:satMod val="160000"/>
                </a:srgbClr>
              </a:gs>
              <a:gs pos="50000">
                <a:srgbClr val="2A700F">
                  <a:tint val="44500"/>
                  <a:satMod val="160000"/>
                </a:srgbClr>
              </a:gs>
              <a:gs pos="100000">
                <a:srgbClr val="2A700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2A700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>
              <a:buNone/>
            </a:pPr>
            <a:r>
              <a:rPr lang="en-NZ" sz="4000" b="1" dirty="0">
                <a:solidFill>
                  <a:srgbClr val="2A700F"/>
                </a:solidFill>
              </a:rPr>
              <a:t>DO NOT COUNT THE FIRST 6 TRICKS</a:t>
            </a:r>
            <a:endParaRPr lang="en-NZ" sz="2400" b="1" dirty="0">
              <a:solidFill>
                <a:srgbClr val="2A700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780696"/>
          </a:xfrm>
        </p:spPr>
        <p:txBody>
          <a:bodyPr>
            <a:normAutofit/>
          </a:bodyPr>
          <a:lstStyle/>
          <a:p>
            <a:r>
              <a:rPr lang="en-NZ" sz="4400" b="1" dirty="0"/>
              <a:t>QUIZ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680520"/>
          </a:xfrm>
        </p:spPr>
        <p:txBody>
          <a:bodyPr>
            <a:normAutofit/>
          </a:bodyPr>
          <a:lstStyle/>
          <a:p>
            <a:r>
              <a:rPr lang="en-NZ" sz="4000" dirty="0"/>
              <a:t>Contract = 4</a:t>
            </a:r>
            <a:r>
              <a:rPr lang="en-NZ" sz="40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NZ" sz="4000" b="1" dirty="0">
                <a:solidFill>
                  <a:srgbClr val="2A700F"/>
                </a:solidFill>
                <a:sym typeface="Symbol"/>
              </a:rPr>
              <a:t>(Not </a:t>
            </a:r>
            <a:r>
              <a:rPr lang="en-NZ" sz="4000" b="1" dirty="0" err="1">
                <a:solidFill>
                  <a:srgbClr val="2A700F"/>
                </a:solidFill>
                <a:sym typeface="Symbol"/>
              </a:rPr>
              <a:t>Vul</a:t>
            </a:r>
            <a:r>
              <a:rPr lang="en-NZ" sz="4000" b="1" dirty="0">
                <a:solidFill>
                  <a:srgbClr val="2A700F"/>
                </a:solidFill>
                <a:sym typeface="Symbol"/>
              </a:rPr>
              <a:t>) </a:t>
            </a:r>
            <a:r>
              <a:rPr lang="en-NZ" sz="4000" dirty="0">
                <a:sym typeface="Symbol"/>
              </a:rPr>
              <a:t>making </a:t>
            </a:r>
            <a:r>
              <a:rPr lang="en-NZ" sz="4000" b="1" dirty="0">
                <a:sym typeface="Symbol"/>
              </a:rPr>
              <a:t>10</a:t>
            </a:r>
            <a:r>
              <a:rPr lang="en-NZ" sz="4000" dirty="0">
                <a:sym typeface="Symbol"/>
              </a:rPr>
              <a:t> tricks</a:t>
            </a:r>
          </a:p>
          <a:p>
            <a:pPr>
              <a:buNone/>
            </a:pPr>
            <a:r>
              <a:rPr lang="en-NZ" sz="1400" dirty="0">
                <a:sym typeface="Symbol"/>
              </a:rPr>
              <a:t>   </a:t>
            </a:r>
            <a:r>
              <a:rPr lang="en-NZ" sz="2400" dirty="0">
                <a:sym typeface="Symbol"/>
              </a:rPr>
              <a:t>Don’t count the 1</a:t>
            </a:r>
            <a:r>
              <a:rPr lang="en-NZ" sz="2400" baseline="30000" dirty="0">
                <a:sym typeface="Symbol"/>
              </a:rPr>
              <a:t>st</a:t>
            </a:r>
            <a:r>
              <a:rPr lang="en-NZ" sz="2400" dirty="0">
                <a:sym typeface="Symbol"/>
              </a:rPr>
              <a:t> 6 tricks</a:t>
            </a:r>
            <a:r>
              <a:rPr lang="en-NZ" sz="4000" dirty="0">
                <a:sym typeface="Symbol"/>
              </a:rPr>
              <a:t> … </a:t>
            </a:r>
            <a:r>
              <a:rPr lang="en-NZ" sz="4000" b="1" dirty="0">
                <a:sym typeface="Symbol"/>
              </a:rPr>
              <a:t>10</a:t>
            </a:r>
            <a:r>
              <a:rPr lang="en-NZ" sz="4400" b="1" dirty="0">
                <a:sym typeface="Symbol"/>
              </a:rPr>
              <a:t> – 6 = 4</a:t>
            </a:r>
          </a:p>
          <a:p>
            <a:pPr>
              <a:buNone/>
            </a:pPr>
            <a:r>
              <a:rPr lang="en-NZ" sz="2400" dirty="0">
                <a:sym typeface="Symbol"/>
              </a:rPr>
              <a:t>  Hearts = 30 points per trick </a:t>
            </a:r>
            <a:r>
              <a:rPr lang="en-NZ" sz="4000" dirty="0">
                <a:sym typeface="Symbol"/>
              </a:rPr>
              <a:t>… </a:t>
            </a:r>
            <a:r>
              <a:rPr lang="en-NZ" sz="4400" b="1" dirty="0">
                <a:sym typeface="Symbol"/>
              </a:rPr>
              <a:t>4 x 30 = 120</a:t>
            </a:r>
          </a:p>
          <a:p>
            <a:pPr>
              <a:buNone/>
            </a:pPr>
            <a:r>
              <a:rPr lang="en-NZ" sz="1400" b="1" dirty="0">
                <a:sym typeface="Symbol"/>
              </a:rPr>
              <a:t>  </a:t>
            </a:r>
            <a:r>
              <a:rPr lang="en-NZ" sz="2400" dirty="0">
                <a:sym typeface="Symbol"/>
              </a:rPr>
              <a:t>+ 300 points for GAME (NV) score </a:t>
            </a:r>
            <a:r>
              <a:rPr lang="en-NZ" sz="4000" dirty="0">
                <a:sym typeface="Symbol"/>
              </a:rPr>
              <a:t>… </a:t>
            </a:r>
            <a:r>
              <a:rPr lang="en-NZ" sz="4400" b="1" dirty="0">
                <a:sym typeface="Symbol"/>
              </a:rPr>
              <a:t>120+300=420</a:t>
            </a:r>
            <a:endParaRPr lang="en-NZ" sz="4000" b="1" dirty="0">
              <a:sym typeface="Symbol"/>
            </a:endParaRPr>
          </a:p>
          <a:p>
            <a:pPr>
              <a:buNone/>
            </a:pPr>
            <a:endParaRPr lang="en-NZ" sz="4000" dirty="0">
              <a:sym typeface="Symbol"/>
            </a:endParaRPr>
          </a:p>
          <a:p>
            <a:pPr algn="ctr">
              <a:buNone/>
            </a:pPr>
            <a:endParaRPr lang="en-NZ" sz="4000" dirty="0">
              <a:sym typeface="Symbol"/>
            </a:endParaRPr>
          </a:p>
          <a:p>
            <a:endParaRPr lang="en-NZ" sz="4000" dirty="0">
              <a:sym typeface="Symbol"/>
            </a:endParaRPr>
          </a:p>
          <a:p>
            <a:pPr>
              <a:buNone/>
            </a:pPr>
            <a:endParaRPr lang="en-NZ" sz="4000" dirty="0">
              <a:sym typeface="Symbol"/>
            </a:endParaRPr>
          </a:p>
          <a:p>
            <a:pPr lvl="1">
              <a:buNone/>
            </a:pPr>
            <a:endParaRPr lang="en-NZ" sz="3400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5023629"/>
            <a:ext cx="8208912" cy="707886"/>
          </a:xfrm>
          <a:prstGeom prst="rect">
            <a:avLst/>
          </a:prstGeom>
          <a:gradFill flip="none" rotWithShape="1">
            <a:gsLst>
              <a:gs pos="0">
                <a:srgbClr val="2A700F">
                  <a:tint val="66000"/>
                  <a:satMod val="160000"/>
                </a:srgbClr>
              </a:gs>
              <a:gs pos="50000">
                <a:srgbClr val="2A700F">
                  <a:tint val="44500"/>
                  <a:satMod val="160000"/>
                </a:srgbClr>
              </a:gs>
              <a:gs pos="100000">
                <a:srgbClr val="2A700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2A700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>
              <a:buNone/>
            </a:pPr>
            <a:r>
              <a:rPr lang="en-NZ" sz="4000" b="1" dirty="0">
                <a:solidFill>
                  <a:srgbClr val="2A700F"/>
                </a:solidFill>
              </a:rPr>
              <a:t>DO NOT COUNT THE FIRST 6 TRICKS</a:t>
            </a:r>
            <a:endParaRPr lang="en-NZ" sz="2400" b="1" dirty="0">
              <a:solidFill>
                <a:srgbClr val="2A700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NZ Bridge">
      <a:dk1>
        <a:srgbClr val="000000"/>
      </a:dk1>
      <a:lt1>
        <a:srgbClr val="FFFFFF"/>
      </a:lt1>
      <a:dk2>
        <a:srgbClr val="182C58"/>
      </a:dk2>
      <a:lt2>
        <a:srgbClr val="FFFFF2"/>
      </a:lt2>
      <a:accent1>
        <a:srgbClr val="5EA23E"/>
      </a:accent1>
      <a:accent2>
        <a:srgbClr val="661A4E"/>
      </a:accent2>
      <a:accent3>
        <a:srgbClr val="4C9FC2"/>
      </a:accent3>
      <a:accent4>
        <a:srgbClr val="661A4E"/>
      </a:accent4>
      <a:accent5>
        <a:srgbClr val="4C9FC2"/>
      </a:accent5>
      <a:accent6>
        <a:srgbClr val="FF830D"/>
      </a:accent6>
      <a:hlink>
        <a:srgbClr val="4C9FC2"/>
      </a:hlink>
      <a:folHlink>
        <a:srgbClr val="5EA23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D555F79-922F-4380-B176-CD3330D02BF2}" vid="{E0A247CA-EDFC-4C11-8F13-C0415414137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8955</TotalTime>
  <Words>431</Words>
  <Application>Microsoft Office PowerPoint</Application>
  <PresentationFormat>On-screen Show (4:3)</PresentationFormat>
  <Paragraphs>133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Big Shoulders Display Bold</vt:lpstr>
      <vt:lpstr>Calibri</vt:lpstr>
      <vt:lpstr>Gill Sans</vt:lpstr>
      <vt:lpstr>Wingdings 2</vt:lpstr>
      <vt:lpstr>Office Theme</vt:lpstr>
      <vt:lpstr>1_Office Theme</vt:lpstr>
      <vt:lpstr>PowerPoint Presentation</vt:lpstr>
      <vt:lpstr>Tip  Scoring</vt:lpstr>
      <vt:lpstr>Two parts to Scoring – PART 1</vt:lpstr>
      <vt:lpstr>Ranking of the Suits</vt:lpstr>
      <vt:lpstr>Two parts to Scoring – PART 2</vt:lpstr>
      <vt:lpstr>QUIZ</vt:lpstr>
      <vt:lpstr>QUIZ</vt:lpstr>
      <vt:lpstr>QUIZ</vt:lpstr>
      <vt:lpstr>QUIZ</vt:lpstr>
      <vt:lpstr>WHAT HAPPENS IF IT GOES WRONG?</vt:lpstr>
      <vt:lpstr>BEGINNERS’ LESSONS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Amanda Smith</dc:creator>
  <cp:lastModifiedBy>Anna Kalma</cp:lastModifiedBy>
  <cp:revision>244</cp:revision>
  <dcterms:created xsi:type="dcterms:W3CDTF">2013-02-20T01:53:33Z</dcterms:created>
  <dcterms:modified xsi:type="dcterms:W3CDTF">2023-02-07T09:24:58Z</dcterms:modified>
</cp:coreProperties>
</file>